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50" r:id="rId1"/>
  </p:sldMasterIdLst>
  <p:sldIdLst>
    <p:sldId id="256" r:id="rId2"/>
    <p:sldId id="261" r:id="rId3"/>
    <p:sldId id="263" r:id="rId4"/>
    <p:sldId id="262" r:id="rId5"/>
    <p:sldId id="260" r:id="rId6"/>
    <p:sldId id="257" r:id="rId7"/>
    <p:sldId id="259" r:id="rId8"/>
    <p:sldId id="265" r:id="rId9"/>
    <p:sldId id="264" r:id="rId10"/>
    <p:sldId id="266" r:id="rId11"/>
    <p:sldId id="267" r:id="rId12"/>
    <p:sldId id="268" r:id="rId13"/>
    <p:sldId id="269" r:id="rId14"/>
    <p:sldId id="270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-3175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5760" y="0"/>
                </a:moveTo>
                <a:lnTo>
                  <a:pt x="0" y="0"/>
                </a:lnTo>
                <a:lnTo>
                  <a:pt x="0" y="3090"/>
                </a:lnTo>
                <a:lnTo>
                  <a:pt x="943" y="3090"/>
                </a:lnTo>
                <a:lnTo>
                  <a:pt x="1123" y="3270"/>
                </a:lnTo>
                <a:lnTo>
                  <a:pt x="1123" y="3270"/>
                </a:lnTo>
                <a:lnTo>
                  <a:pt x="1127" y="3272"/>
                </a:lnTo>
                <a:lnTo>
                  <a:pt x="1133" y="3275"/>
                </a:lnTo>
                <a:lnTo>
                  <a:pt x="1139" y="3278"/>
                </a:lnTo>
                <a:lnTo>
                  <a:pt x="1144" y="3278"/>
                </a:lnTo>
                <a:lnTo>
                  <a:pt x="1150" y="3278"/>
                </a:lnTo>
                <a:lnTo>
                  <a:pt x="1155" y="3275"/>
                </a:lnTo>
                <a:lnTo>
                  <a:pt x="1161" y="3272"/>
                </a:lnTo>
                <a:lnTo>
                  <a:pt x="1165" y="3270"/>
                </a:lnTo>
                <a:lnTo>
                  <a:pt x="1345" y="3090"/>
                </a:lnTo>
                <a:lnTo>
                  <a:pt x="5760" y="3090"/>
                </a:lnTo>
                <a:lnTo>
                  <a:pt x="5760" y="0"/>
                </a:lnTo>
                <a:close/>
              </a:path>
            </a:pathLst>
          </a:custGeom>
          <a:ln/>
          <a:effectLst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0001" y="1449147"/>
            <a:ext cx="10572000" cy="2971051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10001" y="5280847"/>
            <a:ext cx="10572000" cy="434974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57301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8712" y="2222287"/>
            <a:ext cx="10554574" cy="3636511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58228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/>
          <p:cNvSpPr/>
          <p:nvPr/>
        </p:nvSpPr>
        <p:spPr bwMode="auto">
          <a:xfrm>
            <a:off x="0" y="1"/>
            <a:ext cx="12192000" cy="5203825"/>
          </a:xfrm>
          <a:custGeom>
            <a:avLst/>
            <a:gdLst/>
            <a:ahLst/>
            <a:cxnLst/>
            <a:rect l="0" t="0" r="r" b="b"/>
            <a:pathLst>
              <a:path w="5760" h="3278">
                <a:moveTo>
                  <a:pt x="0" y="0"/>
                </a:moveTo>
                <a:lnTo>
                  <a:pt x="5760" y="0"/>
                </a:lnTo>
                <a:lnTo>
                  <a:pt x="5760" y="3090"/>
                </a:lnTo>
                <a:lnTo>
                  <a:pt x="4817" y="3090"/>
                </a:lnTo>
                <a:lnTo>
                  <a:pt x="4637" y="3270"/>
                </a:lnTo>
                <a:lnTo>
                  <a:pt x="4637" y="3270"/>
                </a:lnTo>
                <a:lnTo>
                  <a:pt x="4633" y="3272"/>
                </a:lnTo>
                <a:lnTo>
                  <a:pt x="4627" y="3275"/>
                </a:lnTo>
                <a:lnTo>
                  <a:pt x="4621" y="3278"/>
                </a:lnTo>
                <a:lnTo>
                  <a:pt x="4616" y="3278"/>
                </a:lnTo>
                <a:lnTo>
                  <a:pt x="4610" y="3278"/>
                </a:lnTo>
                <a:lnTo>
                  <a:pt x="4605" y="3275"/>
                </a:lnTo>
                <a:lnTo>
                  <a:pt x="4599" y="3272"/>
                </a:lnTo>
                <a:lnTo>
                  <a:pt x="4595" y="3270"/>
                </a:lnTo>
                <a:lnTo>
                  <a:pt x="4415" y="3090"/>
                </a:lnTo>
                <a:lnTo>
                  <a:pt x="0" y="309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2951396"/>
            <a:ext cx="10561418" cy="1468800"/>
          </a:xfrm>
        </p:spPr>
        <p:txBody>
          <a:bodyPr anchor="b"/>
          <a:lstStyle>
            <a:lvl1pPr algn="r">
              <a:defRPr sz="48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5281201"/>
            <a:ext cx="10561418" cy="433955"/>
          </a:xfrm>
        </p:spPr>
        <p:txBody>
          <a:bodyPr anchor="t">
            <a:no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749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22287"/>
            <a:ext cx="5185873" cy="36387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7415" y="2222287"/>
            <a:ext cx="5194583" cy="363876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434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4728" y="2174875"/>
            <a:ext cx="5189857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4729" y="2751138"/>
            <a:ext cx="5189856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7415" y="2174875"/>
            <a:ext cx="5194583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7415" y="2751138"/>
            <a:ext cx="5194583" cy="3109913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2266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2664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5823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1073151" y="446087"/>
            <a:ext cx="3547533" cy="1814651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3151" y="446088"/>
            <a:ext cx="3547533" cy="161839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55633" y="446088"/>
            <a:ext cx="6252633" cy="541496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3151" y="2260738"/>
            <a:ext cx="3547533" cy="360031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76925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4728" y="727522"/>
            <a:ext cx="4852988" cy="1617163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9" name="Picture Placeholder 11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6098117" y="0"/>
            <a:ext cx="6093883" cy="6858000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noFill/>
          <a:ln w="9525">
            <a:solidFill>
              <a:schemeClr val="tx2"/>
            </a:solidFill>
            <a:round/>
            <a:headEnd/>
            <a:tailEnd/>
          </a:ln>
          <a:effectLst/>
        </p:spPr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algn="ctr">
              <a:buFontTx/>
              <a:buNone/>
              <a:defRPr sz="14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4728" y="2344684"/>
            <a:ext cx="4852988" cy="3516365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885810" y="6041362"/>
            <a:ext cx="976879" cy="365125"/>
          </a:xfrm>
        </p:spPr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90396" y="6041362"/>
            <a:ext cx="329541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4862689" y="5915888"/>
            <a:ext cx="1062155" cy="490599"/>
          </a:xfrm>
        </p:spPr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796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0000" y="4800600"/>
            <a:ext cx="10561418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5" name="Picture Placeholder 14"/>
          <p:cNvSpPr>
            <a:spLocks noGrp="1" noChangeAspect="1"/>
          </p:cNvSpPr>
          <p:nvPr>
            <p:ph type="pic" sz="quarter" idx="13"/>
          </p:nvPr>
        </p:nvSpPr>
        <p:spPr bwMode="auto">
          <a:xfrm>
            <a:off x="0" y="0"/>
            <a:ext cx="12192000" cy="4800600"/>
          </a:xfrm>
          <a:custGeom>
            <a:avLst/>
            <a:gdLst/>
            <a:ahLst/>
            <a:cxnLst/>
            <a:rect l="0" t="0" r="r" b="b"/>
            <a:pathLst>
              <a:path w="5760" h="3289">
                <a:moveTo>
                  <a:pt x="5760" y="0"/>
                </a:moveTo>
                <a:lnTo>
                  <a:pt x="0" y="0"/>
                </a:lnTo>
                <a:lnTo>
                  <a:pt x="0" y="3100"/>
                </a:lnTo>
                <a:lnTo>
                  <a:pt x="943" y="3100"/>
                </a:lnTo>
                <a:lnTo>
                  <a:pt x="1123" y="3281"/>
                </a:lnTo>
                <a:lnTo>
                  <a:pt x="1123" y="3281"/>
                </a:lnTo>
                <a:lnTo>
                  <a:pt x="1127" y="3283"/>
                </a:lnTo>
                <a:lnTo>
                  <a:pt x="1133" y="3286"/>
                </a:lnTo>
                <a:lnTo>
                  <a:pt x="1139" y="3289"/>
                </a:lnTo>
                <a:lnTo>
                  <a:pt x="1144" y="3289"/>
                </a:lnTo>
                <a:lnTo>
                  <a:pt x="1150" y="3289"/>
                </a:lnTo>
                <a:lnTo>
                  <a:pt x="1155" y="3286"/>
                </a:lnTo>
                <a:lnTo>
                  <a:pt x="1161" y="3283"/>
                </a:lnTo>
                <a:lnTo>
                  <a:pt x="1165" y="3281"/>
                </a:lnTo>
                <a:lnTo>
                  <a:pt x="1345" y="3100"/>
                </a:lnTo>
                <a:lnTo>
                  <a:pt x="5760" y="3100"/>
                </a:lnTo>
                <a:lnTo>
                  <a:pt x="5760" y="0"/>
                </a:lnTo>
                <a:close/>
              </a:path>
            </a:pathLst>
          </a:custGeom>
          <a:noFill/>
          <a:ln>
            <a:solidFill>
              <a:schemeClr val="tx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numCol="1" anchor="t" anchorCtr="0" compatLnSpc="1">
            <a:prstTxWarp prst="textNoShape">
              <a:avLst/>
            </a:prstTxWarp>
            <a:normAutofit/>
          </a:bodyPr>
          <a:lstStyle>
            <a:lvl1pPr marL="0" indent="0" algn="ctr">
              <a:buFontTx/>
              <a:buNone/>
              <a:defRPr sz="1600"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0000" y="5367338"/>
            <a:ext cx="10561418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429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6"/>
          <p:cNvSpPr>
            <a:spLocks noChangeAspect="1"/>
          </p:cNvSpPr>
          <p:nvPr/>
        </p:nvSpPr>
        <p:spPr bwMode="auto">
          <a:xfrm>
            <a:off x="631697" y="1081456"/>
            <a:ext cx="6332416" cy="3239188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0985" y="1238502"/>
            <a:ext cx="5893840" cy="2645912"/>
          </a:xfrm>
        </p:spPr>
        <p:txBody>
          <a:bodyPr anchor="b"/>
          <a:lstStyle>
            <a:lvl1pPr algn="l">
              <a:defRPr sz="4200" b="1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3190" y="4443680"/>
            <a:ext cx="5891636" cy="713241"/>
          </a:xfrm>
        </p:spPr>
        <p:txBody>
          <a:bodyPr anchor="t">
            <a:no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7574642" y="1081456"/>
            <a:ext cx="3810001" cy="407546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094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reeform 6"/>
          <p:cNvSpPr>
            <a:spLocks noChangeAspect="1"/>
          </p:cNvSpPr>
          <p:nvPr/>
        </p:nvSpPr>
        <p:spPr bwMode="auto">
          <a:xfrm>
            <a:off x="1140884" y="2286585"/>
            <a:ext cx="4895115" cy="2503972"/>
          </a:xfrm>
          <a:custGeom>
            <a:avLst/>
            <a:gdLst/>
            <a:ahLst/>
            <a:cxnLst/>
            <a:rect l="0" t="0" r="r" b="b"/>
            <a:pathLst>
              <a:path w="3384" h="2308">
                <a:moveTo>
                  <a:pt x="3340" y="0"/>
                </a:moveTo>
                <a:lnTo>
                  <a:pt x="44" y="0"/>
                </a:lnTo>
                <a:lnTo>
                  <a:pt x="44" y="0"/>
                </a:lnTo>
                <a:lnTo>
                  <a:pt x="34" y="0"/>
                </a:lnTo>
                <a:lnTo>
                  <a:pt x="26" y="4"/>
                </a:lnTo>
                <a:lnTo>
                  <a:pt x="20" y="8"/>
                </a:lnTo>
                <a:lnTo>
                  <a:pt x="12" y="12"/>
                </a:lnTo>
                <a:lnTo>
                  <a:pt x="8" y="20"/>
                </a:lnTo>
                <a:lnTo>
                  <a:pt x="4" y="26"/>
                </a:lnTo>
                <a:lnTo>
                  <a:pt x="0" y="34"/>
                </a:lnTo>
                <a:lnTo>
                  <a:pt x="0" y="44"/>
                </a:lnTo>
                <a:lnTo>
                  <a:pt x="0" y="2076"/>
                </a:lnTo>
                <a:lnTo>
                  <a:pt x="0" y="2076"/>
                </a:lnTo>
                <a:lnTo>
                  <a:pt x="0" y="2086"/>
                </a:lnTo>
                <a:lnTo>
                  <a:pt x="4" y="2094"/>
                </a:lnTo>
                <a:lnTo>
                  <a:pt x="8" y="2100"/>
                </a:lnTo>
                <a:lnTo>
                  <a:pt x="12" y="2108"/>
                </a:lnTo>
                <a:lnTo>
                  <a:pt x="20" y="2112"/>
                </a:lnTo>
                <a:lnTo>
                  <a:pt x="26" y="2116"/>
                </a:lnTo>
                <a:lnTo>
                  <a:pt x="34" y="2120"/>
                </a:lnTo>
                <a:lnTo>
                  <a:pt x="44" y="2120"/>
                </a:lnTo>
                <a:lnTo>
                  <a:pt x="474" y="2120"/>
                </a:lnTo>
                <a:lnTo>
                  <a:pt x="650" y="2296"/>
                </a:lnTo>
                <a:lnTo>
                  <a:pt x="650" y="2296"/>
                </a:lnTo>
                <a:lnTo>
                  <a:pt x="656" y="2300"/>
                </a:lnTo>
                <a:lnTo>
                  <a:pt x="664" y="2304"/>
                </a:lnTo>
                <a:lnTo>
                  <a:pt x="672" y="2308"/>
                </a:lnTo>
                <a:lnTo>
                  <a:pt x="680" y="2308"/>
                </a:lnTo>
                <a:lnTo>
                  <a:pt x="688" y="2308"/>
                </a:lnTo>
                <a:lnTo>
                  <a:pt x="696" y="2304"/>
                </a:lnTo>
                <a:lnTo>
                  <a:pt x="704" y="2300"/>
                </a:lnTo>
                <a:lnTo>
                  <a:pt x="710" y="2296"/>
                </a:lnTo>
                <a:lnTo>
                  <a:pt x="886" y="2120"/>
                </a:lnTo>
                <a:lnTo>
                  <a:pt x="3340" y="2120"/>
                </a:lnTo>
                <a:lnTo>
                  <a:pt x="3340" y="2120"/>
                </a:lnTo>
                <a:lnTo>
                  <a:pt x="3350" y="2120"/>
                </a:lnTo>
                <a:lnTo>
                  <a:pt x="3358" y="2116"/>
                </a:lnTo>
                <a:lnTo>
                  <a:pt x="3364" y="2112"/>
                </a:lnTo>
                <a:lnTo>
                  <a:pt x="3372" y="2108"/>
                </a:lnTo>
                <a:lnTo>
                  <a:pt x="3376" y="2100"/>
                </a:lnTo>
                <a:lnTo>
                  <a:pt x="3380" y="2094"/>
                </a:lnTo>
                <a:lnTo>
                  <a:pt x="3384" y="2086"/>
                </a:lnTo>
                <a:lnTo>
                  <a:pt x="3384" y="2076"/>
                </a:lnTo>
                <a:lnTo>
                  <a:pt x="3384" y="44"/>
                </a:lnTo>
                <a:lnTo>
                  <a:pt x="3384" y="44"/>
                </a:lnTo>
                <a:lnTo>
                  <a:pt x="3384" y="34"/>
                </a:lnTo>
                <a:lnTo>
                  <a:pt x="3380" y="26"/>
                </a:lnTo>
                <a:lnTo>
                  <a:pt x="3376" y="20"/>
                </a:lnTo>
                <a:lnTo>
                  <a:pt x="3372" y="12"/>
                </a:lnTo>
                <a:lnTo>
                  <a:pt x="3364" y="8"/>
                </a:lnTo>
                <a:lnTo>
                  <a:pt x="3358" y="4"/>
                </a:lnTo>
                <a:lnTo>
                  <a:pt x="3350" y="0"/>
                </a:lnTo>
                <a:lnTo>
                  <a:pt x="3340" y="0"/>
                </a:lnTo>
                <a:lnTo>
                  <a:pt x="3340" y="0"/>
                </a:lnTo>
                <a:close/>
              </a:path>
            </a:pathLst>
          </a:cu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82521" cy="2007789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4880300" cy="2295525"/>
          </a:xfrm>
        </p:spPr>
        <p:txBody>
          <a:bodyPr anchor="t"/>
          <a:lstStyle>
            <a:lvl1pPr marL="0" indent="0">
              <a:buFontTx/>
              <a:buNone/>
              <a:defRPr/>
            </a:lvl1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7664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 bwMode="auto">
          <a:xfrm>
            <a:off x="0" y="0"/>
            <a:ext cx="12192000" cy="2185988"/>
          </a:xfrm>
          <a:custGeom>
            <a:avLst/>
            <a:gdLst/>
            <a:ahLst/>
            <a:cxnLst/>
            <a:rect l="0" t="0" r="r" b="b"/>
            <a:pathLst>
              <a:path w="5760" h="1377">
                <a:moveTo>
                  <a:pt x="5760" y="0"/>
                </a:moveTo>
                <a:lnTo>
                  <a:pt x="0" y="0"/>
                </a:lnTo>
                <a:lnTo>
                  <a:pt x="0" y="1189"/>
                </a:lnTo>
                <a:lnTo>
                  <a:pt x="943" y="1189"/>
                </a:lnTo>
                <a:lnTo>
                  <a:pt x="1123" y="1369"/>
                </a:lnTo>
                <a:lnTo>
                  <a:pt x="1123" y="1369"/>
                </a:lnTo>
                <a:lnTo>
                  <a:pt x="1127" y="1371"/>
                </a:lnTo>
                <a:lnTo>
                  <a:pt x="1133" y="1374"/>
                </a:lnTo>
                <a:lnTo>
                  <a:pt x="1139" y="1377"/>
                </a:lnTo>
                <a:lnTo>
                  <a:pt x="1144" y="1377"/>
                </a:lnTo>
                <a:lnTo>
                  <a:pt x="1150" y="1377"/>
                </a:lnTo>
                <a:lnTo>
                  <a:pt x="1155" y="1374"/>
                </a:lnTo>
                <a:lnTo>
                  <a:pt x="1161" y="1371"/>
                </a:lnTo>
                <a:lnTo>
                  <a:pt x="1165" y="1369"/>
                </a:lnTo>
                <a:lnTo>
                  <a:pt x="1345" y="1189"/>
                </a:lnTo>
                <a:lnTo>
                  <a:pt x="5760" y="1189"/>
                </a:lnTo>
                <a:lnTo>
                  <a:pt x="5760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49888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6"/>
          <p:cNvSpPr>
            <a:spLocks noChangeAspect="1"/>
          </p:cNvSpPr>
          <p:nvPr/>
        </p:nvSpPr>
        <p:spPr bwMode="auto">
          <a:xfrm>
            <a:off x="7669651" y="446089"/>
            <a:ext cx="4522349" cy="5414962"/>
          </a:xfrm>
          <a:custGeom>
            <a:avLst/>
            <a:gdLst/>
            <a:ahLst/>
            <a:cxnLst/>
            <a:rect l="0" t="0" r="r" b="b"/>
            <a:pathLst>
              <a:path w="2879" h="4320">
                <a:moveTo>
                  <a:pt x="183" y="0"/>
                </a:moveTo>
                <a:lnTo>
                  <a:pt x="183" y="1197"/>
                </a:lnTo>
                <a:lnTo>
                  <a:pt x="8" y="1372"/>
                </a:lnTo>
                <a:lnTo>
                  <a:pt x="8" y="1372"/>
                </a:lnTo>
                <a:lnTo>
                  <a:pt x="6" y="1376"/>
                </a:lnTo>
                <a:lnTo>
                  <a:pt x="3" y="1382"/>
                </a:lnTo>
                <a:lnTo>
                  <a:pt x="0" y="1387"/>
                </a:lnTo>
                <a:lnTo>
                  <a:pt x="0" y="1393"/>
                </a:lnTo>
                <a:lnTo>
                  <a:pt x="0" y="1399"/>
                </a:lnTo>
                <a:lnTo>
                  <a:pt x="3" y="1404"/>
                </a:lnTo>
                <a:lnTo>
                  <a:pt x="6" y="1410"/>
                </a:lnTo>
                <a:lnTo>
                  <a:pt x="8" y="1414"/>
                </a:lnTo>
                <a:lnTo>
                  <a:pt x="183" y="1589"/>
                </a:lnTo>
                <a:lnTo>
                  <a:pt x="183" y="4320"/>
                </a:lnTo>
                <a:lnTo>
                  <a:pt x="2879" y="4320"/>
                </a:lnTo>
                <a:lnTo>
                  <a:pt x="2879" y="0"/>
                </a:lnTo>
                <a:lnTo>
                  <a:pt x="183" y="0"/>
                </a:lnTo>
                <a:close/>
              </a:path>
            </a:pathLst>
          </a:custGeom>
          <a:ln/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183540" y="586171"/>
            <a:ext cx="2494791" cy="51347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10001" y="446089"/>
            <a:ext cx="6611540" cy="5414962"/>
          </a:xfrm>
        </p:spPr>
        <p:txBody>
          <a:bodyPr vert="eaVert" anchor="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5672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10000" y="447188"/>
            <a:ext cx="10571998" cy="970450"/>
          </a:xfrm>
          <a:prstGeom prst="rect">
            <a:avLst/>
          </a:prstGeom>
          <a:effectLst>
            <a:outerShdw blurRad="50800" dir="14400000">
              <a:srgbClr val="000000">
                <a:alpha val="60000"/>
              </a:srgbClr>
            </a:outerShdw>
          </a:effectLst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10000" y="2184401"/>
            <a:ext cx="10563285" cy="3674397"/>
          </a:xfrm>
          <a:prstGeom prst="rect">
            <a:avLst/>
          </a:prstGeom>
          <a:effectLst>
            <a:outerShdw blurRad="50800" dir="14400000">
              <a:srgbClr val="000000">
                <a:alpha val="40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1514" y="6041362"/>
            <a:ext cx="864432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334626" y="6041362"/>
            <a:ext cx="1343706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/>
                </a:solidFill>
              </a:defRPr>
            </a:lvl1pPr>
          </a:lstStyle>
          <a:p>
            <a:fld id="{B732B501-7AE9-4877-B915-102B4E81DE13}" type="datetimeFigureOut">
              <a:rPr lang="en-US" smtClean="0"/>
              <a:t>30-Nov-21</a:t>
            </a:fld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78331" y="5915888"/>
            <a:ext cx="1062155" cy="490599"/>
          </a:xfrm>
          <a:prstGeom prst="rect">
            <a:avLst/>
          </a:prstGeom>
        </p:spPr>
        <p:txBody>
          <a:bodyPr vert="horz" lIns="91440" tIns="45720" rIns="91440" bIns="10800" rtlCol="0" anchor="b"/>
          <a:lstStyle>
            <a:lvl1pPr algn="r">
              <a:defRPr sz="2000">
                <a:solidFill>
                  <a:schemeClr val="accent1"/>
                </a:solidFill>
              </a:defRPr>
            </a:lvl1pPr>
          </a:lstStyle>
          <a:p>
            <a:fld id="{3F334EE8-4358-45EC-8449-CFF2F0B132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00435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</p:sldLayoutIdLst>
  <p:txStyles>
    <p:titleStyle>
      <a:lvl1pPr algn="l" defTabSz="457200" rtl="0" eaLnBrk="1" latinLnBrk="0" hangingPunct="1">
        <a:spcBef>
          <a:spcPct val="0"/>
        </a:spcBef>
        <a:buNone/>
        <a:defRPr sz="4000" b="1" kern="1200">
          <a:solidFill>
            <a:srgbClr val="FEFEFE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4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36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afenet.bg/" TargetMode="Externa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838200" y="637309"/>
            <a:ext cx="10515600" cy="13023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Изграждане </a:t>
            </a:r>
            <a:br>
              <a:rPr lang="ru-RU" dirty="0" smtClean="0"/>
            </a:br>
            <a:r>
              <a:rPr lang="ru-RU" dirty="0" smtClean="0"/>
              <a:t>на </a:t>
            </a:r>
            <a:r>
              <a:rPr lang="ru-RU" dirty="0"/>
              <a:t>дигитално-медийна </a:t>
            </a:r>
            <a:r>
              <a:rPr lang="ru-RU" dirty="0" smtClean="0"/>
              <a:t>грамотност </a:t>
            </a:r>
            <a:r>
              <a:rPr lang="ru-RU" dirty="0"/>
              <a:t>у децата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38" y="2061295"/>
            <a:ext cx="10382250" cy="40100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471475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Защо е необходимо?</a:t>
            </a:r>
            <a:endParaRPr lang="en-US" dirty="0"/>
          </a:p>
        </p:txBody>
      </p:sp>
      <p:pic>
        <p:nvPicPr>
          <p:cNvPr id="13" name="Picture Placeholder 12"/>
          <p:cNvPicPr>
            <a:picLocks noGrp="1" noChangeAspect="1"/>
          </p:cNvPicPr>
          <p:nvPr>
            <p:ph type="pic" sz="quarter" idx="13"/>
          </p:nvPr>
        </p:nvPicPr>
        <p:blipFill>
          <a:blip r:embed="rId2"/>
          <a:srcRect l="14454" r="14454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5" name="Content Placeholder 4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ru-RU" sz="2400" dirty="0" smtClean="0"/>
              <a:t>Защото децата стават самостоятелни потребители на интернет още на 7-8 годишна възраст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985020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7381" y="0"/>
            <a:ext cx="10571998" cy="1870363"/>
          </a:xfrm>
        </p:spPr>
        <p:txBody>
          <a:bodyPr>
            <a:normAutofit fontScale="90000"/>
          </a:bodyPr>
          <a:lstStyle/>
          <a:p>
            <a:r>
              <a:rPr lang="ru-RU" dirty="0"/>
              <a:t>Колкото по-късно </a:t>
            </a:r>
            <a:r>
              <a:rPr lang="ru-RU" dirty="0" smtClean="0"/>
              <a:t>детето седне</a:t>
            </a:r>
            <a:r>
              <a:rPr lang="ru-RU" dirty="0"/>
              <a:t/>
            </a:r>
            <a:br>
              <a:rPr lang="ru-RU" dirty="0"/>
            </a:br>
            <a:r>
              <a:rPr lang="ru-RU" dirty="0"/>
              <a:t>пред компютъра, толкова по-добре</a:t>
            </a:r>
            <a:br>
              <a:rPr lang="ru-RU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18712" y="2277705"/>
            <a:ext cx="5185873" cy="3638763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ru-RU" sz="8000" dirty="0" smtClean="0"/>
          </a:p>
          <a:p>
            <a:pPr algn="just"/>
            <a:r>
              <a:rPr lang="ru-RU" sz="8000" dirty="0" smtClean="0"/>
              <a:t>Не. Умението за работа с компютър вече е абсолютна необходимост за почти всяко работно място, включително и за децата в училище. А ранният опит е в основата на добрата дигитална компетентност</a:t>
            </a:r>
          </a:p>
          <a:p>
            <a:pPr algn="just"/>
            <a:r>
              <a:rPr lang="ru-RU" sz="8000" dirty="0" smtClean="0"/>
              <a:t>По-добре е детето да бъде водено от родител, когато за първи път седне пред компютъра, преди да започне да ползва интернет в училище или от мобилния телефон на приятел</a:t>
            </a:r>
            <a:r>
              <a:rPr lang="ru-RU" dirty="0" smtClean="0"/>
              <a:t>.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21286134">
            <a:off x="6532418" y="1315498"/>
            <a:ext cx="4821382" cy="24990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404206">
            <a:off x="7811160" y="3705078"/>
            <a:ext cx="3846801" cy="25619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6843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Б</a:t>
            </a:r>
            <a:r>
              <a:rPr lang="bg-BG" dirty="0" smtClean="0"/>
              <a:t>ез да имат необходимите знания и умения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 smtClean="0"/>
              <a:t>Без да имат необходимите знания и умения, децата ограничават употребата на интернет и дигитални устройства до занимания без образователна стойност и са в риск от излагане на вредна информация и поведение</a:t>
            </a:r>
            <a:endParaRPr lang="en-US" dirty="0"/>
          </a:p>
        </p:txBody>
      </p:sp>
      <p:pic>
        <p:nvPicPr>
          <p:cNvPr id="13" name="Content Placeholder 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095999" y="3647709"/>
            <a:ext cx="4070738" cy="307340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833738">
            <a:off x="7912676" y="1115074"/>
            <a:ext cx="3891395" cy="259945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327478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Ако детето ви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199" y="1853335"/>
            <a:ext cx="5521037" cy="4351338"/>
          </a:xfrm>
        </p:spPr>
        <p:txBody>
          <a:bodyPr>
            <a:normAutofit/>
          </a:bodyPr>
          <a:lstStyle/>
          <a:p>
            <a:pPr latinLnBrk="1"/>
            <a:r>
              <a:rPr lang="bg-BG" dirty="0" smtClean="0"/>
              <a:t>Изглежда че борави с технологиите почти като експерт</a:t>
            </a:r>
          </a:p>
          <a:p>
            <a:pPr latinLnBrk="1"/>
            <a:r>
              <a:rPr lang="bg-BG" dirty="0" smtClean="0"/>
              <a:t>Свободно общува в интернет</a:t>
            </a:r>
            <a:endParaRPr lang="en-US" dirty="0"/>
          </a:p>
          <a:p>
            <a:pPr latinLnBrk="1"/>
            <a:r>
              <a:rPr lang="bg-BG" dirty="0"/>
              <a:t>Н</a:t>
            </a:r>
            <a:r>
              <a:rPr lang="bg-BG" dirty="0" smtClean="0"/>
              <a:t>е </a:t>
            </a:r>
            <a:r>
              <a:rPr lang="bg-BG" dirty="0"/>
              <a:t>става от </a:t>
            </a:r>
            <a:r>
              <a:rPr lang="bg-BG" dirty="0" smtClean="0"/>
              <a:t>компютъра</a:t>
            </a:r>
            <a:endParaRPr lang="en-US" dirty="0"/>
          </a:p>
          <a:p>
            <a:pPr latinLnBrk="1"/>
            <a:r>
              <a:rPr lang="bg-BG" dirty="0"/>
              <a:t>И</a:t>
            </a:r>
            <a:r>
              <a:rPr lang="bg-BG" dirty="0" smtClean="0"/>
              <a:t>нсталира програми</a:t>
            </a:r>
            <a:endParaRPr lang="en-US" dirty="0"/>
          </a:p>
          <a:p>
            <a:r>
              <a:rPr lang="bg-BG" dirty="0"/>
              <a:t>П</a:t>
            </a:r>
            <a:r>
              <a:rPr lang="bg-BG" dirty="0" smtClean="0"/>
              <a:t>рави с помощта на технологиите </a:t>
            </a:r>
            <a:r>
              <a:rPr lang="bg-BG" dirty="0"/>
              <a:t>това, което лесно </a:t>
            </a:r>
            <a:r>
              <a:rPr lang="bg-BG" dirty="0" smtClean="0"/>
              <a:t>може </a:t>
            </a:r>
            <a:r>
              <a:rPr lang="bg-BG" dirty="0"/>
              <a:t>да </a:t>
            </a:r>
            <a:r>
              <a:rPr lang="bg-BG" dirty="0" smtClean="0"/>
              <a:t>направи </a:t>
            </a:r>
            <a:r>
              <a:rPr lang="bg-BG" dirty="0"/>
              <a:t>на </a:t>
            </a:r>
            <a:r>
              <a:rPr lang="bg-BG" dirty="0" smtClean="0"/>
              <a:t>лист</a:t>
            </a:r>
          </a:p>
          <a:p>
            <a:r>
              <a:rPr lang="bg-BG" sz="2000" dirty="0" smtClean="0">
                <a:solidFill>
                  <a:srgbClr val="FFFF00"/>
                </a:solidFill>
              </a:rPr>
              <a:t>ВНИМАНИЕ! ТОВА НЕ ОЗНАЧАВА, ЧЕ Е РАЗВИЛО ДИГИТАЛНА ГРАМОТНОСТ</a:t>
            </a:r>
            <a:endParaRPr lang="en-US" sz="2000" dirty="0">
              <a:solidFill>
                <a:srgbClr val="FFFF00"/>
              </a:solidFill>
            </a:endParaRP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941761" y="2504499"/>
            <a:ext cx="4440237" cy="339644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1492494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/>
              <a:t>Какво е дигитално-медийна грамотност?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285750" lvl="0" indent="-285750"/>
            <a:r>
              <a:rPr lang="bg-BG" dirty="0" smtClean="0"/>
              <a:t>умението </a:t>
            </a:r>
            <a:r>
              <a:rPr lang="bg-BG" dirty="0"/>
              <a:t>да ползваш дигитални технологии, устройства и социални мрежи, за да намираш, организираш, обработваш, оценяваш </a:t>
            </a:r>
            <a:r>
              <a:rPr lang="bg-BG" dirty="0" smtClean="0"/>
              <a:t>информация и </a:t>
            </a:r>
            <a:r>
              <a:rPr lang="bg-BG" dirty="0"/>
              <a:t>комуникираш </a:t>
            </a:r>
            <a:r>
              <a:rPr lang="bg-BG" dirty="0" smtClean="0"/>
              <a:t>по </a:t>
            </a:r>
            <a:r>
              <a:rPr lang="bg-BG" dirty="0"/>
              <a:t>подходящ </a:t>
            </a:r>
            <a:r>
              <a:rPr lang="bg-BG" dirty="0" smtClean="0"/>
              <a:t>начин</a:t>
            </a:r>
          </a:p>
          <a:p>
            <a:r>
              <a:rPr lang="bg-BG" dirty="0" smtClean="0"/>
              <a:t>съпътстващата </a:t>
            </a:r>
            <a:r>
              <a:rPr lang="bg-BG" dirty="0"/>
              <a:t>нужда да спазваш и прилагаш специфични правила за сигурност, както и норми, свързани с етичното и законно ползване на </a:t>
            </a:r>
            <a:r>
              <a:rPr lang="bg-BG" dirty="0" smtClean="0"/>
              <a:t>информацията</a:t>
            </a:r>
            <a:endParaRPr lang="en-US" dirty="0"/>
          </a:p>
          <a:p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7623728" y="2388755"/>
            <a:ext cx="2849466" cy="36385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4168072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bg-BG" dirty="0" smtClean="0"/>
              <a:t>Да </a:t>
            </a:r>
            <a:r>
              <a:rPr lang="bg-BG" dirty="0"/>
              <a:t>учим </a:t>
            </a:r>
            <a:r>
              <a:rPr lang="bg-BG" dirty="0" smtClean="0"/>
              <a:t>децата да </a:t>
            </a:r>
            <a:r>
              <a:rPr lang="bg-BG" dirty="0"/>
              <a:t>използват технологиите по смислен начин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bg-BG" dirty="0" smtClean="0"/>
              <a:t>Много родители се </a:t>
            </a:r>
            <a:r>
              <a:rPr lang="bg-BG" dirty="0"/>
              <a:t>притесняват, че </a:t>
            </a:r>
            <a:r>
              <a:rPr lang="bg-BG" dirty="0" smtClean="0"/>
              <a:t>децата им </a:t>
            </a:r>
            <a:r>
              <a:rPr lang="bg-BG" dirty="0"/>
              <a:t>са по-умели в използването на </a:t>
            </a:r>
            <a:r>
              <a:rPr lang="bg-BG" dirty="0" smtClean="0"/>
              <a:t>технологии </a:t>
            </a:r>
            <a:r>
              <a:rPr lang="bg-BG" dirty="0"/>
              <a:t>и си мислят, че няма на какво да ги научат в тази сфера. </a:t>
            </a:r>
            <a:r>
              <a:rPr lang="bg-BG" dirty="0" smtClean="0"/>
              <a:t>Но децата умеят </a:t>
            </a:r>
            <a:r>
              <a:rPr lang="bg-BG" dirty="0"/>
              <a:t>най-вече да се развличат и да общуват чрез технологиите, но не и да си изграждат учебни и работни навици, които ще допринесат за </a:t>
            </a:r>
            <a:r>
              <a:rPr lang="bg-BG" dirty="0" smtClean="0"/>
              <a:t>бъдещото личностно и криерно развитие</a:t>
            </a:r>
            <a:r>
              <a:rPr lang="bg-BG" dirty="0"/>
              <a:t>. </a:t>
            </a:r>
            <a:endParaRPr lang="bg-BG" dirty="0" smtClean="0"/>
          </a:p>
          <a:p>
            <a:r>
              <a:rPr lang="bg-BG" dirty="0" smtClean="0"/>
              <a:t>Ето </a:t>
            </a:r>
            <a:r>
              <a:rPr lang="bg-BG" dirty="0"/>
              <a:t>защо е важно да уточним какво </a:t>
            </a:r>
            <a:r>
              <a:rPr lang="bg-BG" i="1" dirty="0"/>
              <a:t>е</a:t>
            </a:r>
            <a:r>
              <a:rPr lang="bg-BG" dirty="0"/>
              <a:t> и какво </a:t>
            </a:r>
            <a:r>
              <a:rPr lang="bg-BG" i="1" dirty="0"/>
              <a:t>не е</a:t>
            </a:r>
            <a:r>
              <a:rPr lang="bg-BG" dirty="0"/>
              <a:t> дигитално грамотен ученик.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656609" y="2430318"/>
            <a:ext cx="4725389" cy="363855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41934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Представяме ви елементите на дигитална грамотност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71053" y="2582718"/>
            <a:ext cx="8837820" cy="36369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15810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Информация 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Да отсяват вярната от невярна информация, мнение от факт</a:t>
            </a:r>
          </a:p>
          <a:p>
            <a:r>
              <a:rPr lang="ru-RU" dirty="0" smtClean="0"/>
              <a:t>Проверка на информацията от няколко различни източника (както в интернет, така и на хартиен носител)</a:t>
            </a:r>
          </a:p>
          <a:p>
            <a:r>
              <a:rPr lang="ru-RU" dirty="0" smtClean="0"/>
              <a:t>Проверка на автора на информацията</a:t>
            </a:r>
          </a:p>
          <a:p>
            <a:r>
              <a:rPr lang="ru-RU" dirty="0" smtClean="0"/>
              <a:t>Проверка на датата на публикуване</a:t>
            </a:r>
          </a:p>
          <a:p>
            <a:r>
              <a:rPr lang="ru-RU" dirty="0" smtClean="0"/>
              <a:t>Преценка за целите на публикацията (защо е публикувана)</a:t>
            </a:r>
          </a:p>
          <a:p>
            <a:r>
              <a:rPr lang="ru-RU" dirty="0" smtClean="0"/>
              <a:t>Проверка на цитираните източници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solidFill>
                  <a:srgbClr val="FFFF00"/>
                </a:solidFill>
              </a:rPr>
              <a:t>Тази област предполага децата да умеят да се ориентират в морето от информация, която ги залива онлайн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Да познават основните търсачки като Google, Yahoo, Quant, Bing и др. </a:t>
            </a:r>
          </a:p>
          <a:p>
            <a:r>
              <a:rPr lang="ru-RU" sz="2000" dirty="0" smtClean="0">
                <a:solidFill>
                  <a:srgbClr val="FFFF00"/>
                </a:solidFill>
              </a:rPr>
              <a:t>Да се научат да въвеждат ключови думи при търсене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413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Комуникация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Спазване на етикет/(нет)тикет – поздравяване, използване на думи, изразяващи уважение</a:t>
            </a:r>
          </a:p>
          <a:p>
            <a:r>
              <a:rPr lang="ru-RU" dirty="0" smtClean="0"/>
              <a:t>Споделяне на мнение от първо лице единствено число и като лично мнение. „ Аз мисля, че... Чел съм, че .. и тн“</a:t>
            </a:r>
          </a:p>
          <a:p>
            <a:r>
              <a:rPr lang="ru-RU" dirty="0" smtClean="0"/>
              <a:t>Да си задават следните въпроси, преди да споделят: Вярно ли е? Полезно ли е? Вдъхновяващо ли е? Необходимо ли е? Вежливо ли е?</a:t>
            </a:r>
          </a:p>
          <a:p>
            <a:r>
              <a:rPr lang="ru-RU" dirty="0" smtClean="0"/>
              <a:t>Използването на емотикони помага на децата за познават и управляват емоциите си, които са основна и неизменна част от общуването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26620" y="2336016"/>
            <a:ext cx="5194300" cy="296817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3423708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Лична информация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Какво е лична информация, коя не бива да се публикува, кой какво може да споделя</a:t>
            </a:r>
          </a:p>
          <a:p>
            <a:r>
              <a:rPr lang="ru-RU" dirty="0" smtClean="0"/>
              <a:t>Личните снимки, видеоклипове и колажи – какво са провокативни снимки, кои са злепоставящите снимки, кои са веселите? </a:t>
            </a:r>
          </a:p>
          <a:p>
            <a:r>
              <a:rPr lang="ru-RU" dirty="0" smtClean="0"/>
              <a:t>Ако на снимките или видеото присъстват други хора, е редно да бъдат попитани, преди да се качат онлайн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FF00"/>
                </a:solidFill>
              </a:rPr>
              <a:t>Всичко в интернет се запазва - това налага съобразяване на публикациите с образа, който всеки би искал да има пред другите</a:t>
            </a:r>
            <a:endParaRPr lang="en-US" dirty="0" smtClean="0">
              <a:solidFill>
                <a:srgbClr val="FFFF0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618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Решване на проблеми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Добре е децата да знаят към кого могат да се обърнат, ако нещо неприятно им се случи (Центъра за безопасен интернет, Националната телефонна линия за деца или другаде)</a:t>
            </a:r>
          </a:p>
          <a:p>
            <a:r>
              <a:rPr lang="ru-RU" dirty="0"/>
              <a:t>Д</a:t>
            </a:r>
            <a:r>
              <a:rPr lang="ru-RU" dirty="0" smtClean="0"/>
              <a:t>а знаят, че винаги могат да блокират човек и докладват постъпката, която ги е притеснила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Умения за търсене на помощ, блокиране и докладване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AutoShape 2" descr="Децата и техните онлайн проблеми: експертна помощ от Консултативна линия за безопасен  интернет 124 123 - Партньорство за учене и действие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4249" y="2705677"/>
            <a:ext cx="5637501" cy="25912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5064965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/>
              <a:t>Безопасност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 smtClean="0"/>
              <a:t>Познаване на рисковете в интернет</a:t>
            </a:r>
          </a:p>
          <a:p>
            <a:r>
              <a:rPr lang="ru-RU" dirty="0" smtClean="0"/>
              <a:t>Защита на личните данни и профилите</a:t>
            </a:r>
          </a:p>
          <a:p>
            <a:r>
              <a:rPr lang="ru-RU" dirty="0" smtClean="0"/>
              <a:t>Умения за използване на настройките за защита на устройствата, сайтовете и приложенията.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 rot="21344895">
            <a:off x="5685932" y="3367891"/>
            <a:ext cx="4964834" cy="297062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2053" y="-74810"/>
            <a:ext cx="4572000" cy="34290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3782593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7089" y="2435957"/>
            <a:ext cx="4337129" cy="2007789"/>
          </a:xfrm>
        </p:spPr>
        <p:txBody>
          <a:bodyPr/>
          <a:lstStyle/>
          <a:p>
            <a:r>
              <a:rPr lang="bg-BG" dirty="0" smtClean="0"/>
              <a:t>Училище за родители</a:t>
            </a:r>
            <a:br>
              <a:rPr lang="bg-BG" dirty="0" smtClean="0"/>
            </a:br>
            <a:r>
              <a:rPr lang="bg-BG" dirty="0" smtClean="0"/>
              <a:t>ОУ „ДимитърТалев“</a:t>
            </a:r>
            <a:br>
              <a:rPr lang="bg-BG" dirty="0" smtClean="0"/>
            </a:br>
            <a:r>
              <a:rPr lang="bg-BG" dirty="0" smtClean="0"/>
              <a:t>Пловдив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6"/>
          </p:nvPr>
        </p:nvSpPr>
        <p:spPr>
          <a:xfrm>
            <a:off x="6156000" y="2286000"/>
            <a:ext cx="5731200" cy="2295525"/>
          </a:xfrm>
        </p:spPr>
        <p:txBody>
          <a:bodyPr/>
          <a:lstStyle/>
          <a:p>
            <a:r>
              <a:rPr lang="bg-BG" dirty="0" smtClean="0"/>
              <a:t>Йорданка Димитрова                Веселин Ганев</a:t>
            </a:r>
          </a:p>
          <a:p>
            <a:r>
              <a:rPr lang="bg-BG" i="1" dirty="0" smtClean="0"/>
              <a:t>педагогически съветник          психолог</a:t>
            </a:r>
          </a:p>
          <a:p>
            <a:endParaRPr lang="bg-BG" i="1" dirty="0"/>
          </a:p>
          <a:p>
            <a:r>
              <a:rPr lang="bg-BG" i="1" dirty="0" smtClean="0"/>
              <a:t>Източник: </a:t>
            </a:r>
            <a:r>
              <a:rPr lang="en-US" i="1" dirty="0" smtClean="0">
                <a:hlinkClick r:id="rId2"/>
              </a:rPr>
              <a:t>www.safenet.bg</a:t>
            </a:r>
            <a:endParaRPr lang="bg-BG" i="1" dirty="0" smtClean="0"/>
          </a:p>
          <a:p>
            <a:r>
              <a:rPr lang="bg-BG" i="1" dirty="0" smtClean="0"/>
              <a:t>Снимки: Интернет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938627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Quotable">
  <a:themeElements>
    <a:clrScheme name="Quotable">
      <a:dk1>
        <a:sysClr val="windowText" lastClr="000000"/>
      </a:dk1>
      <a:lt1>
        <a:sysClr val="window" lastClr="FFFFFF"/>
      </a:lt1>
      <a:dk2>
        <a:srgbClr val="212121"/>
      </a:dk2>
      <a:lt2>
        <a:srgbClr val="636363"/>
      </a:lt2>
      <a:accent1>
        <a:srgbClr val="00C6BB"/>
      </a:accent1>
      <a:accent2>
        <a:srgbClr val="6FEBA0"/>
      </a:accent2>
      <a:accent3>
        <a:srgbClr val="B6DF5E"/>
      </a:accent3>
      <a:accent4>
        <a:srgbClr val="EFB251"/>
      </a:accent4>
      <a:accent5>
        <a:srgbClr val="EF755F"/>
      </a:accent5>
      <a:accent6>
        <a:srgbClr val="ED515C"/>
      </a:accent6>
      <a:hlink>
        <a:srgbClr val="8F8F8F"/>
      </a:hlink>
      <a:folHlink>
        <a:srgbClr val="A5A5A5"/>
      </a:folHlink>
    </a:clrScheme>
    <a:fontScheme name="Quotable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Quotable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lumMod val="105000"/>
              </a:schemeClr>
            </a:gs>
            <a:gs pos="100000">
              <a:schemeClr val="phClr">
                <a:tint val="9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8000"/>
                <a:lumMod val="102000"/>
              </a:schemeClr>
              <a:schemeClr val="phClr">
                <a:shade val="98000"/>
                <a:lumMod val="98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innerShdw blurRad="63500" dist="25400" dir="13500000">
              <a:srgbClr val="000000">
                <a:alpha val="75000"/>
              </a:srgbClr>
            </a:inn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</a:schemeClr>
            </a:gs>
            <a:gs pos="100000">
              <a:schemeClr val="phClr">
                <a:tint val="84000"/>
                <a:shade val="84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90000"/>
                <a:satMod val="120000"/>
                <a:lumMod val="90000"/>
              </a:schemeClr>
            </a:gs>
            <a:gs pos="100000">
              <a:schemeClr val="phClr"/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Quotable" id="{39EC5628-30ED-4578-ACD8-9820EDB8E15A}" vid="{6F3559E9-1A4C-49D8-94D4-F41003531C4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Quotable</Template>
  <TotalTime>240</TotalTime>
  <Words>683</Words>
  <Application>Microsoft Office PowerPoint</Application>
  <PresentationFormat>Widescreen</PresentationFormat>
  <Paragraphs>58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Century Gothic</vt:lpstr>
      <vt:lpstr>Wingdings 2</vt:lpstr>
      <vt:lpstr>Quotable</vt:lpstr>
      <vt:lpstr> Изграждане  на дигитално-медийна грамотност у децата</vt:lpstr>
      <vt:lpstr>Защо е необходимо?</vt:lpstr>
      <vt:lpstr>Колкото по-късно детето седне пред компютъра, толкова по-добре </vt:lpstr>
      <vt:lpstr>Без да имат необходимите знания и умения</vt:lpstr>
      <vt:lpstr>Ако детето ви</vt:lpstr>
      <vt:lpstr>Какво е дигитално-медийна грамотност?</vt:lpstr>
      <vt:lpstr>Да учим децата да използват технологиите по смислен начин</vt:lpstr>
      <vt:lpstr>Представяме ви елементите на дигитална грамотност</vt:lpstr>
      <vt:lpstr>Информация </vt:lpstr>
      <vt:lpstr>Комуникация</vt:lpstr>
      <vt:lpstr>Лична информация</vt:lpstr>
      <vt:lpstr>Решване на проблеми</vt:lpstr>
      <vt:lpstr>Безопасност</vt:lpstr>
      <vt:lpstr>Училище за родители ОУ „ДимитърТалев“ Пловдив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Ролята на родителите  за успешно изграждане  на дигитално-медийна култура у децата</dc:title>
  <dc:creator>Windows User</dc:creator>
  <cp:lastModifiedBy>Windows User</cp:lastModifiedBy>
  <cp:revision>45</cp:revision>
  <dcterms:created xsi:type="dcterms:W3CDTF">2021-11-30T08:48:33Z</dcterms:created>
  <dcterms:modified xsi:type="dcterms:W3CDTF">2021-11-30T12:56:56Z</dcterms:modified>
</cp:coreProperties>
</file>