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8" r:id="rId2"/>
    <p:sldId id="271" r:id="rId3"/>
    <p:sldId id="259" r:id="rId4"/>
    <p:sldId id="270" r:id="rId5"/>
    <p:sldId id="266" r:id="rId6"/>
    <p:sldId id="260" r:id="rId7"/>
    <p:sldId id="261" r:id="rId8"/>
    <p:sldId id="273" r:id="rId9"/>
  </p:sldIdLst>
  <p:sldSz cx="9144000" cy="6858000" type="screen4x3"/>
  <p:notesSz cx="6797675" cy="987266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442A8B22-B723-497A-8C25-AA9585875111}" type="datetimeFigureOut">
              <a:rPr lang="bg-BG"/>
              <a:pPr>
                <a:defRPr/>
              </a:pPr>
              <a:t>11.6.2021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6899"/>
            <a:ext cx="2944958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8" y="9376899"/>
            <a:ext cx="2944958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2F556EF-A800-4096-896A-D0030490392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13861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AF709-4DEC-4D05-B23F-1A57A30E8A50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019A3-B16F-48B5-A188-3FB7C5604FB7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61EAB-2BA9-4650-B397-EDEEC177BBE0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E5D8B-C7D9-4821-A16F-8786D2BB032A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4328A-9CA5-4567-B499-6ECCD084DAAC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8676D-0D13-45C1-B4BA-A586A311B9BE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93ED3-2190-4C92-B9CA-727A61D0E093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132FE-BDFB-4233-9036-263727AAE71B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 smtClean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2EEDE-4AD7-4040-A67C-C2B6F1169875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64D114-3175-45A6-99B8-5B3D4C4FB75C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F2CCBF-0E7A-4D4C-80C5-2974C856A293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лавие, текст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A07DE-5FEA-4696-AB3E-412692D944C5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bg-BG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bg-BG" smtClean="0"/>
              <a:t>Haga clic para modificar el estilo de texto del patrón</a:t>
            </a:r>
          </a:p>
          <a:p>
            <a:pPr lvl="1"/>
            <a:r>
              <a:rPr lang="es-ES" altLang="bg-BG" smtClean="0"/>
              <a:t>Segundo nivel</a:t>
            </a:r>
          </a:p>
          <a:p>
            <a:pPr lvl="2"/>
            <a:r>
              <a:rPr lang="es-ES" altLang="bg-BG" smtClean="0"/>
              <a:t>Tercer nivel</a:t>
            </a:r>
          </a:p>
          <a:p>
            <a:pPr lvl="3"/>
            <a:r>
              <a:rPr lang="es-ES" altLang="bg-BG" smtClean="0"/>
              <a:t>Cuarto nivel</a:t>
            </a:r>
          </a:p>
          <a:p>
            <a:pPr lvl="4"/>
            <a:r>
              <a:rPr lang="es-ES" altLang="bg-BG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 altLang="bg-BG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8505D98E-EC1F-4FB8-BC10-C66EB65935BD}" type="slidenum">
              <a:rPr lang="es-ES" altLang="bg-BG"/>
              <a:pPr>
                <a:defRPr/>
              </a:pPr>
              <a:t>‹#›</a:t>
            </a:fld>
            <a:endParaRPr lang="es-ES" alt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u-dtalev.info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u-dtalev.info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0"/>
            <a:ext cx="8229600" cy="850106"/>
          </a:xfrm>
        </p:spPr>
        <p:txBody>
          <a:bodyPr/>
          <a:lstStyle/>
          <a:p>
            <a:pPr eaLnBrk="1" hangingPunct="1"/>
            <a:r>
              <a:rPr lang="bg-BG" altLang="bg-BG" sz="2800" b="1" u="sng" dirty="0" smtClean="0">
                <a:solidFill>
                  <a:schemeClr val="tx1"/>
                </a:solidFill>
              </a:rPr>
              <a:t>ЗАПИСВАНЕ В </a:t>
            </a:r>
            <a:r>
              <a:rPr lang="en-US" altLang="bg-BG" sz="2800" b="1" u="sng" dirty="0" smtClean="0">
                <a:solidFill>
                  <a:schemeClr val="tx1"/>
                </a:solidFill>
              </a:rPr>
              <a:t>I </a:t>
            </a:r>
            <a:r>
              <a:rPr lang="bg-BG" altLang="bg-BG" sz="2800" b="1" u="sng" dirty="0" smtClean="0">
                <a:solidFill>
                  <a:schemeClr val="tx1"/>
                </a:solidFill>
              </a:rPr>
              <a:t>КЛАС</a:t>
            </a:r>
            <a:br>
              <a:rPr lang="bg-BG" altLang="bg-BG" sz="2800" b="1" u="sng" dirty="0" smtClean="0">
                <a:solidFill>
                  <a:schemeClr val="tx1"/>
                </a:solidFill>
              </a:rPr>
            </a:br>
            <a:r>
              <a:rPr lang="bg-BG" altLang="bg-BG" sz="2800" b="1" u="sng" dirty="0" smtClean="0">
                <a:solidFill>
                  <a:schemeClr val="tx1"/>
                </a:solidFill>
              </a:rPr>
              <a:t>Необходими документи:</a:t>
            </a:r>
            <a:endParaRPr lang="bg-BG" altLang="bg-BG" sz="2800" u="sng" dirty="0" smtClean="0">
              <a:solidFill>
                <a:schemeClr val="tx1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764704"/>
            <a:ext cx="8229600" cy="4751859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endParaRPr lang="bg-BG" altLang="bg-BG" sz="2400" dirty="0" smtClean="0"/>
          </a:p>
          <a:p>
            <a:pPr marL="0" indent="0" algn="just" eaLnBrk="1" hangingPunct="1">
              <a:buFontTx/>
              <a:buNone/>
            </a:pPr>
            <a:r>
              <a:rPr lang="bg-BG" altLang="bg-BG" sz="2400" b="1" dirty="0" smtClean="0"/>
              <a:t>1. Удостоверение за </a:t>
            </a:r>
            <a:r>
              <a:rPr lang="bg-BG" altLang="bg-BG" sz="2400" b="1" dirty="0" smtClean="0"/>
              <a:t>задължително предучилищно  образование </a:t>
            </a:r>
            <a:r>
              <a:rPr lang="bg-BG" altLang="bg-BG" sz="2400" dirty="0" smtClean="0"/>
              <a:t>в </a:t>
            </a:r>
            <a:r>
              <a:rPr lang="bg-BG" altLang="bg-BG" sz="2400" dirty="0" smtClean="0"/>
              <a:t>детска градина или подготвителен клас в училище – ОРИГИНАЛ или Декларация от родителя /настойника/ в случай, че детето не е посещавало подготвителна група или клас.</a:t>
            </a:r>
          </a:p>
          <a:p>
            <a:pPr marL="0" indent="0" algn="just" eaLnBrk="1" hangingPunct="1">
              <a:buFontTx/>
              <a:buNone/>
            </a:pPr>
            <a:r>
              <a:rPr lang="bg-BG" altLang="bg-BG" sz="2400" b="1" dirty="0" smtClean="0"/>
              <a:t>2. Копие на удостоверението за раждане </a:t>
            </a:r>
            <a:r>
              <a:rPr lang="bg-BG" altLang="bg-BG" sz="2400" dirty="0" smtClean="0"/>
              <a:t>на детето  и оригинал за сверяване.</a:t>
            </a:r>
          </a:p>
          <a:p>
            <a:pPr marL="0" indent="0" algn="just" eaLnBrk="1" hangingPunct="1">
              <a:buFontTx/>
              <a:buNone/>
            </a:pPr>
            <a:r>
              <a:rPr lang="bg-BG" altLang="bg-BG" sz="2400" b="1" dirty="0" smtClean="0"/>
              <a:t>3. Лична карта на родителя </a:t>
            </a:r>
            <a:r>
              <a:rPr lang="bg-BG" altLang="bg-BG" sz="2400" dirty="0" smtClean="0"/>
              <a:t>(само оригинал</a:t>
            </a:r>
            <a:r>
              <a:rPr lang="bg-BG" altLang="bg-BG" sz="2400" dirty="0"/>
              <a:t>) </a:t>
            </a:r>
            <a:r>
              <a:rPr lang="bg-BG" altLang="bg-BG" sz="2400" dirty="0" smtClean="0"/>
              <a:t>/ настойника (ако е чрез упълномощено лице – копие на пълномощното)</a:t>
            </a:r>
          </a:p>
          <a:p>
            <a:pPr marL="0" indent="0" eaLnBrk="1" hangingPunct="1">
              <a:buFontTx/>
              <a:buNone/>
            </a:pPr>
            <a:endParaRPr lang="bg-BG" altLang="bg-BG" sz="2400" dirty="0" smtClean="0"/>
          </a:p>
          <a:p>
            <a:pPr marL="0" indent="0" eaLnBrk="1" hangingPunct="1">
              <a:buFontTx/>
              <a:buNone/>
            </a:pPr>
            <a:endParaRPr lang="bg-BG" altLang="bg-BG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algn="just">
              <a:buNone/>
            </a:pPr>
            <a:endParaRPr lang="bg-BG" sz="1200" b="1" dirty="0" smtClean="0"/>
          </a:p>
          <a:p>
            <a:pPr algn="just">
              <a:buNone/>
            </a:pPr>
            <a:r>
              <a:rPr lang="bg-BG" sz="2400" b="1" dirty="0" smtClean="0"/>
              <a:t>4</a:t>
            </a:r>
            <a:r>
              <a:rPr lang="bg-BG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Документ от регионалния екип </a:t>
            </a:r>
            <a:r>
              <a:rPr lang="bg-BG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за подкрепа за личностното развитие на децата със СОП – за детето, кандидатстващо за прием.</a:t>
            </a:r>
          </a:p>
          <a:p>
            <a:pPr algn="just">
              <a:buNone/>
            </a:pPr>
            <a:endParaRPr lang="bg-BG" sz="1200" b="1" dirty="0" smtClean="0"/>
          </a:p>
          <a:p>
            <a:pPr algn="just">
              <a:buNone/>
            </a:pPr>
            <a:r>
              <a:rPr lang="bg-BG" sz="2400" b="1" dirty="0" smtClean="0"/>
              <a:t>5. </a:t>
            </a:r>
            <a:r>
              <a:rPr lang="bg-BG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Копие на експертно решение на ТЕЛК, ДЕЛК или НЕЛК за дете с трайни увреждания над 50% (оригинал за сверяване).</a:t>
            </a:r>
          </a:p>
          <a:p>
            <a:pPr algn="just">
              <a:buNone/>
            </a:pPr>
            <a:endParaRPr lang="bg-BG" sz="1200" b="1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>
              <a:buNone/>
            </a:pPr>
            <a:r>
              <a:rPr lang="bg-BG" sz="2400" b="1" dirty="0"/>
              <a:t>6</a:t>
            </a:r>
            <a:r>
              <a:rPr lang="bg-BG" sz="2400" b="1" dirty="0" smtClean="0"/>
              <a:t>. </a:t>
            </a:r>
            <a:r>
              <a:rPr lang="bg-BG" sz="24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Копия от актовете за смърт </a:t>
            </a:r>
            <a:r>
              <a:rPr lang="bg-BG" sz="2400" dirty="0" smtClean="0">
                <a:solidFill>
                  <a:schemeClr val="tx1"/>
                </a:solidFill>
              </a:rPr>
              <a:t>на родителите.</a:t>
            </a:r>
            <a:r>
              <a:rPr lang="en-US" sz="2400" dirty="0" smtClean="0">
                <a:solidFill>
                  <a:schemeClr val="tx1"/>
                </a:solidFill>
              </a:rPr>
              <a:t> (</a:t>
            </a:r>
            <a:r>
              <a:rPr lang="bg-BG" sz="2400" dirty="0" smtClean="0">
                <a:solidFill>
                  <a:schemeClr val="tx1"/>
                </a:solidFill>
              </a:rPr>
              <a:t>ако е приложимо)</a:t>
            </a:r>
            <a:endParaRPr lang="bg-BG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/>
          <a:lstStyle/>
          <a:p>
            <a:pPr eaLnBrk="1" hangingPunct="1"/>
            <a:r>
              <a:rPr lang="bg-BG" altLang="bg-BG" sz="2400" b="1" dirty="0" smtClean="0"/>
              <a:t>ВАЖНИ СРОКОВЕ: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4744"/>
            <a:ext cx="8229600" cy="4680521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bg-BG" altLang="bg-BG" sz="2400" b="1" dirty="0" smtClean="0"/>
              <a:t>ПЪРВО КЛАСИРАНЕ</a:t>
            </a:r>
          </a:p>
          <a:p>
            <a:pPr eaLnBrk="1" hangingPunct="1">
              <a:buFontTx/>
              <a:buChar char="-"/>
            </a:pPr>
            <a:r>
              <a:rPr lang="bg-BG" altLang="bg-BG" sz="2400" b="1" dirty="0" smtClean="0"/>
              <a:t>Записване на ученици от първо класиране – от </a:t>
            </a:r>
            <a:r>
              <a:rPr lang="bg-BG" altLang="bg-BG" sz="2400" b="1" dirty="0" smtClean="0"/>
              <a:t>15.06.2021 </a:t>
            </a:r>
            <a:r>
              <a:rPr lang="bg-BG" altLang="bg-BG" sz="2400" b="1" dirty="0" smtClean="0"/>
              <a:t>г. до </a:t>
            </a:r>
            <a:r>
              <a:rPr lang="bg-BG" altLang="bg-BG" sz="2400" b="1" dirty="0" smtClean="0"/>
              <a:t>22</a:t>
            </a:r>
            <a:r>
              <a:rPr lang="bg-BG" altLang="bg-BG" sz="2400" b="1" dirty="0" smtClean="0"/>
              <a:t>.06.2021 </a:t>
            </a:r>
            <a:r>
              <a:rPr lang="bg-BG" altLang="bg-BG" sz="2400" b="1" dirty="0" smtClean="0"/>
              <a:t>г. </a:t>
            </a:r>
          </a:p>
          <a:p>
            <a:pPr marL="0" indent="0" eaLnBrk="1" hangingPunct="1">
              <a:buNone/>
            </a:pPr>
            <a:r>
              <a:rPr lang="bg-BG" altLang="bg-BG" sz="2400" b="1" dirty="0" smtClean="0"/>
              <a:t>ВТОРО КЛАСИРАНЕ</a:t>
            </a:r>
          </a:p>
          <a:p>
            <a:pPr eaLnBrk="1" hangingPunct="1">
              <a:buFontTx/>
              <a:buChar char="-"/>
            </a:pPr>
            <a:r>
              <a:rPr lang="bg-BG" altLang="bg-BG" sz="2400" b="1" dirty="0" smtClean="0"/>
              <a:t>Регистриране за участие във второ до </a:t>
            </a:r>
            <a:r>
              <a:rPr lang="ru-RU" altLang="bg-BG" sz="2400" b="1" dirty="0" smtClean="0"/>
              <a:t>25</a:t>
            </a:r>
            <a:r>
              <a:rPr lang="bg-BG" altLang="bg-BG" sz="2400" b="1" dirty="0" smtClean="0"/>
              <a:t>.06.2021 </a:t>
            </a:r>
            <a:r>
              <a:rPr lang="bg-BG" altLang="bg-BG" sz="2400" b="1" dirty="0" smtClean="0"/>
              <a:t>г. в системата</a:t>
            </a:r>
          </a:p>
          <a:p>
            <a:pPr eaLnBrk="1" hangingPunct="1">
              <a:buFontTx/>
              <a:buChar char="-"/>
            </a:pPr>
            <a:r>
              <a:rPr lang="bg-BG" altLang="bg-BG" sz="2400" b="1" dirty="0" smtClean="0"/>
              <a:t>Обявяване на резултатите от второ класиране- </a:t>
            </a:r>
            <a:r>
              <a:rPr lang="bg-BG" altLang="bg-BG" sz="2400" b="1" dirty="0" smtClean="0"/>
              <a:t>30</a:t>
            </a:r>
            <a:r>
              <a:rPr lang="bg-BG" altLang="bg-BG" sz="2400" b="1" dirty="0" smtClean="0"/>
              <a:t>.06.2021 </a:t>
            </a:r>
            <a:r>
              <a:rPr lang="bg-BG" altLang="bg-BG" sz="2400" b="1" dirty="0" smtClean="0"/>
              <a:t>г.</a:t>
            </a:r>
          </a:p>
          <a:p>
            <a:pPr eaLnBrk="1" hangingPunct="1">
              <a:buFontTx/>
              <a:buChar char="-"/>
            </a:pPr>
            <a:r>
              <a:rPr lang="bg-BG" altLang="bg-BG" sz="2400" b="1" dirty="0" smtClean="0"/>
              <a:t>Записване на кандидатите от второ класиране – </a:t>
            </a:r>
            <a:r>
              <a:rPr lang="bg-BG" altLang="bg-BG" sz="2400" b="1" dirty="0" smtClean="0"/>
              <a:t>от 30.06.2021 г. - </a:t>
            </a:r>
            <a:r>
              <a:rPr lang="bg-BG" altLang="bg-BG" sz="2400" b="1" dirty="0" smtClean="0"/>
              <a:t>02</a:t>
            </a:r>
            <a:r>
              <a:rPr lang="bg-BG" altLang="bg-BG" sz="2400" b="1" dirty="0" smtClean="0"/>
              <a:t>.07.2021 г.</a:t>
            </a:r>
            <a:endParaRPr lang="bg-BG" altLang="bg-BG" sz="2400" b="1" dirty="0" smtClean="0"/>
          </a:p>
          <a:p>
            <a:pPr eaLnBrk="1" hangingPunct="1">
              <a:buFontTx/>
              <a:buChar char="-"/>
            </a:pPr>
            <a:endParaRPr lang="bg-BG" altLang="bg-BG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03244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bg-BG" altLang="bg-BG" sz="2400" b="1" dirty="0" smtClean="0"/>
              <a:t>ТРЕТО КЛАСИРАНЕ</a:t>
            </a:r>
          </a:p>
          <a:p>
            <a:pPr eaLnBrk="1" hangingPunct="1"/>
            <a:r>
              <a:rPr lang="bg-BG" altLang="bg-BG" sz="2400" b="1" dirty="0" smtClean="0"/>
              <a:t>Регистриране за участие в трето класиране до </a:t>
            </a:r>
            <a:r>
              <a:rPr lang="bg-BG" altLang="bg-BG" sz="2400" b="1" dirty="0" smtClean="0"/>
              <a:t>08</a:t>
            </a:r>
            <a:r>
              <a:rPr lang="bg-BG" altLang="bg-BG" sz="2400" b="1" dirty="0" smtClean="0"/>
              <a:t>.07.2021 </a:t>
            </a:r>
            <a:r>
              <a:rPr lang="bg-BG" altLang="bg-BG" sz="2400" b="1" dirty="0" smtClean="0"/>
              <a:t>г. </a:t>
            </a:r>
            <a:endParaRPr lang="bg-BG" altLang="bg-BG" sz="2400" b="1" dirty="0"/>
          </a:p>
          <a:p>
            <a:pPr eaLnBrk="1" hangingPunct="1"/>
            <a:r>
              <a:rPr lang="bg-BG" altLang="bg-BG" sz="2400" b="1" dirty="0" smtClean="0"/>
              <a:t>Обявяване на резултатите от трето класиране – </a:t>
            </a:r>
            <a:r>
              <a:rPr lang="bg-BG" altLang="bg-BG" sz="2400" b="1" dirty="0" smtClean="0"/>
              <a:t>13</a:t>
            </a:r>
            <a:r>
              <a:rPr lang="bg-BG" altLang="bg-BG" sz="2400" b="1" dirty="0" smtClean="0"/>
              <a:t>.07.2021 </a:t>
            </a:r>
            <a:r>
              <a:rPr lang="bg-BG" altLang="bg-BG" sz="2400" b="1" dirty="0" smtClean="0"/>
              <a:t>г.</a:t>
            </a:r>
          </a:p>
          <a:p>
            <a:pPr eaLnBrk="1" hangingPunct="1">
              <a:buFontTx/>
              <a:buChar char="-"/>
            </a:pPr>
            <a:endParaRPr lang="bg-BG" altLang="bg-BG" sz="1200" b="1" dirty="0" smtClean="0"/>
          </a:p>
          <a:p>
            <a:pPr eaLnBrk="1" hangingPunct="1"/>
            <a:r>
              <a:rPr lang="bg-BG" altLang="bg-BG" sz="2400" b="1" dirty="0" smtClean="0"/>
              <a:t>Записване на кандидатите от третото класиране – от </a:t>
            </a:r>
            <a:r>
              <a:rPr lang="bg-BG" altLang="bg-BG" sz="2400" b="1" dirty="0" smtClean="0"/>
              <a:t>13</a:t>
            </a:r>
            <a:r>
              <a:rPr lang="bg-BG" altLang="bg-BG" sz="2400" b="1" dirty="0" smtClean="0"/>
              <a:t>.07.2021 </a:t>
            </a:r>
            <a:r>
              <a:rPr lang="bg-BG" altLang="bg-BG" sz="2400" b="1" dirty="0" smtClean="0"/>
              <a:t>г. до </a:t>
            </a:r>
            <a:r>
              <a:rPr lang="bg-BG" altLang="bg-BG" sz="2400" b="1" dirty="0" smtClean="0"/>
              <a:t>15</a:t>
            </a:r>
            <a:r>
              <a:rPr lang="bg-BG" altLang="bg-BG" sz="2400" b="1" dirty="0" smtClean="0"/>
              <a:t>.07.2021 </a:t>
            </a:r>
            <a:r>
              <a:rPr lang="bg-BG" altLang="bg-BG" sz="2400" b="1" dirty="0" smtClean="0"/>
              <a:t>г.</a:t>
            </a:r>
          </a:p>
          <a:p>
            <a:pPr>
              <a:buNone/>
            </a:pPr>
            <a:endParaRPr lang="bg-BG" altLang="bg-BG" sz="1200" b="1" dirty="0" smtClean="0"/>
          </a:p>
          <a:p>
            <a:endParaRPr lang="bg-BG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229600" cy="1143000"/>
          </a:xfrm>
        </p:spPr>
        <p:txBody>
          <a:bodyPr/>
          <a:lstStyle/>
          <a:p>
            <a:pPr eaLnBrk="1" hangingPunct="1"/>
            <a:r>
              <a:rPr lang="bg-BG" altLang="bg-BG" sz="2400" b="1" dirty="0" smtClean="0"/>
              <a:t>Документи, които се попълват на място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052736"/>
            <a:ext cx="8785225" cy="4176464"/>
          </a:xfrm>
        </p:spPr>
        <p:txBody>
          <a:bodyPr/>
          <a:lstStyle/>
          <a:p>
            <a:pPr eaLnBrk="1" hangingPunct="1">
              <a:defRPr/>
            </a:pPr>
            <a:r>
              <a:rPr lang="bg-BG" sz="2000" b="1" dirty="0" smtClean="0"/>
              <a:t>Заявление за записване</a:t>
            </a:r>
            <a:r>
              <a:rPr lang="bg-BG" sz="2000" dirty="0" smtClean="0"/>
              <a:t> /разпечатва се от системата/ – </a:t>
            </a:r>
            <a:r>
              <a:rPr lang="bg-BG" sz="2000" i="1" dirty="0" smtClean="0"/>
              <a:t>по </a:t>
            </a:r>
            <a:r>
              <a:rPr lang="bg-BG" sz="2000" i="1" dirty="0" smtClean="0"/>
              <a:t>образец</a:t>
            </a:r>
          </a:p>
          <a:p>
            <a:pPr marL="0" indent="0" eaLnBrk="1" hangingPunct="1">
              <a:buNone/>
              <a:defRPr/>
            </a:pPr>
            <a:endParaRPr lang="en-US" sz="2000" dirty="0"/>
          </a:p>
          <a:p>
            <a:pPr eaLnBrk="1" hangingPunct="1">
              <a:defRPr/>
            </a:pPr>
            <a:r>
              <a:rPr lang="ru-RU" sz="2000" b="1" dirty="0" smtClean="0"/>
              <a:t>Заявление за изучаване на учебни предмети </a:t>
            </a:r>
            <a:r>
              <a:rPr lang="ru-RU" sz="2000" dirty="0" smtClean="0"/>
              <a:t>като избираеми учебни предмети </a:t>
            </a:r>
            <a:r>
              <a:rPr lang="ru-RU" sz="2000" dirty="0" smtClean="0"/>
              <a:t> </a:t>
            </a:r>
            <a:r>
              <a:rPr lang="ru-RU" sz="2000" dirty="0" smtClean="0"/>
              <a:t>– </a:t>
            </a:r>
            <a:r>
              <a:rPr lang="ru-RU" sz="2000" i="1" dirty="0" smtClean="0"/>
              <a:t>по </a:t>
            </a:r>
            <a:r>
              <a:rPr lang="ru-RU" sz="2000" i="1" dirty="0" smtClean="0"/>
              <a:t>образец</a:t>
            </a:r>
          </a:p>
          <a:p>
            <a:pPr marL="0" indent="0" eaLnBrk="1" hangingPunct="1">
              <a:buNone/>
              <a:defRPr/>
            </a:pPr>
            <a:endParaRPr lang="ru-RU" sz="2000" i="1" dirty="0" smtClean="0"/>
          </a:p>
          <a:p>
            <a:pPr eaLnBrk="1" hangingPunct="1">
              <a:defRPr/>
            </a:pPr>
            <a:r>
              <a:rPr lang="bg-BG" sz="2000" b="1" dirty="0"/>
              <a:t>Заявление за избор на спортни </a:t>
            </a:r>
            <a:r>
              <a:rPr lang="bg-BG" sz="2000" b="1" dirty="0" smtClean="0"/>
              <a:t>дейности</a:t>
            </a:r>
            <a:r>
              <a:rPr lang="ru-RU" sz="2000" dirty="0"/>
              <a:t> – </a:t>
            </a:r>
            <a:r>
              <a:rPr lang="ru-RU" sz="2000" i="1" dirty="0"/>
              <a:t>по </a:t>
            </a:r>
            <a:r>
              <a:rPr lang="ru-RU" sz="2000" i="1" dirty="0" smtClean="0"/>
              <a:t>образец</a:t>
            </a:r>
          </a:p>
          <a:p>
            <a:pPr marL="0" indent="0" eaLnBrk="1" hangingPunct="1">
              <a:buNone/>
              <a:defRPr/>
            </a:pPr>
            <a:endParaRPr lang="en-US" sz="2000" i="1" dirty="0" smtClean="0"/>
          </a:p>
          <a:p>
            <a:pPr eaLnBrk="1" hangingPunct="1">
              <a:defRPr/>
            </a:pPr>
            <a:r>
              <a:rPr lang="bg-BG" altLang="bg-BG" sz="2000" b="1" dirty="0" smtClean="0"/>
              <a:t>Декларация за доброволно предоставяне на лични данни </a:t>
            </a:r>
            <a:r>
              <a:rPr lang="bg-BG" altLang="bg-BG" sz="2000" dirty="0" smtClean="0"/>
              <a:t>– </a:t>
            </a:r>
            <a:r>
              <a:rPr lang="bg-BG" altLang="bg-BG" sz="2000" i="1" dirty="0" smtClean="0"/>
              <a:t>по </a:t>
            </a:r>
            <a:r>
              <a:rPr lang="bg-BG" altLang="bg-BG" sz="2000" i="1" dirty="0" smtClean="0"/>
              <a:t>образец</a:t>
            </a:r>
            <a:endParaRPr lang="bg-BG" altLang="bg-BG" sz="2000" i="1" dirty="0" smtClean="0"/>
          </a:p>
          <a:p>
            <a:pPr eaLnBrk="1" hangingPunct="1">
              <a:defRPr/>
            </a:pPr>
            <a:r>
              <a:rPr lang="bg-BG" altLang="bg-BG" sz="2000" b="1" i="1" dirty="0" smtClean="0"/>
              <a:t>Заявление/декларация за </a:t>
            </a:r>
            <a:r>
              <a:rPr lang="bg-BG" altLang="bg-BG" sz="2000" b="1" i="1" dirty="0" smtClean="0"/>
              <a:t>разпределение и съчетаване в седмично разписание на учебните часове от УУП с дейности от ЦОУД</a:t>
            </a:r>
            <a:r>
              <a:rPr lang="bg-BG" altLang="bg-BG" sz="2000" b="1" i="1" dirty="0" smtClean="0"/>
              <a:t> </a:t>
            </a:r>
            <a:r>
              <a:rPr lang="bg-BG" altLang="bg-BG" sz="2000" dirty="0" smtClean="0"/>
              <a:t>– </a:t>
            </a:r>
            <a:r>
              <a:rPr lang="bg-BG" altLang="bg-BG" sz="2000" i="1" dirty="0"/>
              <a:t>по образец</a:t>
            </a:r>
          </a:p>
          <a:p>
            <a:pPr eaLnBrk="1" hangingPunct="1">
              <a:defRPr/>
            </a:pPr>
            <a:endParaRPr lang="bg-BG" altLang="bg-BG" sz="2000" i="1" dirty="0" smtClean="0"/>
          </a:p>
          <a:p>
            <a:pPr marL="0" indent="0" eaLnBrk="1" hangingPunct="1">
              <a:buNone/>
              <a:defRPr/>
            </a:pPr>
            <a:endParaRPr lang="bg-BG" altLang="bg-BG" sz="2000" i="1" dirty="0" smtClean="0"/>
          </a:p>
          <a:p>
            <a:pPr marL="0" indent="0" eaLnBrk="1" hangingPunct="1">
              <a:buNone/>
              <a:defRPr/>
            </a:pPr>
            <a:endParaRPr lang="bg-BG" altLang="bg-BG" sz="2000" i="1" dirty="0" smtClean="0"/>
          </a:p>
          <a:p>
            <a:pPr marL="0" indent="0" eaLnBrk="1" hangingPunct="1">
              <a:buFontTx/>
              <a:buNone/>
              <a:defRPr/>
            </a:pPr>
            <a:endParaRPr lang="bg-BG" altLang="bg-BG" sz="900" dirty="0" smtClean="0"/>
          </a:p>
          <a:p>
            <a:pPr marL="0" indent="0" eaLnBrk="1" hangingPunct="1">
              <a:buFontTx/>
              <a:buNone/>
              <a:defRPr/>
            </a:pPr>
            <a:r>
              <a:rPr lang="bg-BG" altLang="bg-BG" sz="1800" i="1" dirty="0" smtClean="0"/>
              <a:t>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bg-BG" altLang="bg-BG" dirty="0" smtClean="0"/>
              <a:t>Последващи срокове: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28775"/>
            <a:ext cx="8229600" cy="4497388"/>
          </a:xfrm>
        </p:spPr>
        <p:txBody>
          <a:bodyPr/>
          <a:lstStyle/>
          <a:p>
            <a:pPr marL="0" indent="0" algn="just" eaLnBrk="1" hangingPunct="1">
              <a:buNone/>
            </a:pPr>
            <a:endParaRPr lang="bg-BG" altLang="bg-BG" sz="2400" b="1" dirty="0" smtClean="0"/>
          </a:p>
          <a:p>
            <a:pPr algn="just" eaLnBrk="1" hangingPunct="1"/>
            <a:r>
              <a:rPr lang="bg-BG" altLang="bg-BG" sz="2400" b="1" dirty="0" smtClean="0"/>
              <a:t>Обявяване на списъците на приетите в І клас ученици за учебната </a:t>
            </a:r>
            <a:r>
              <a:rPr lang="bg-BG" altLang="bg-BG" sz="2400" b="1" dirty="0" smtClean="0"/>
              <a:t>2021/2022 </a:t>
            </a:r>
            <a:r>
              <a:rPr lang="bg-BG" altLang="bg-BG" sz="2400" b="1" dirty="0" smtClean="0"/>
              <a:t>година, разпределени по паралелки – </a:t>
            </a:r>
            <a:r>
              <a:rPr lang="bg-BG" altLang="bg-BG" sz="2400" b="1" dirty="0" smtClean="0">
                <a:solidFill>
                  <a:srgbClr val="FF0000"/>
                </a:solidFill>
              </a:rPr>
              <a:t>3</a:t>
            </a:r>
            <a:r>
              <a:rPr lang="bg-BG" altLang="bg-BG" sz="2400" b="1" dirty="0">
                <a:solidFill>
                  <a:srgbClr val="FF0000"/>
                </a:solidFill>
              </a:rPr>
              <a:t>0</a:t>
            </a:r>
            <a:r>
              <a:rPr lang="en-US" altLang="bg-BG" sz="2400" b="1" dirty="0" smtClean="0">
                <a:solidFill>
                  <a:srgbClr val="FF0000"/>
                </a:solidFill>
              </a:rPr>
              <a:t>.07</a:t>
            </a:r>
            <a:r>
              <a:rPr lang="bg-BG" altLang="bg-BG" sz="2400" b="1" dirty="0" smtClean="0">
                <a:solidFill>
                  <a:srgbClr val="FF0000"/>
                </a:solidFill>
              </a:rPr>
              <a:t>.2021 </a:t>
            </a:r>
            <a:r>
              <a:rPr lang="bg-BG" altLang="bg-BG" sz="2400" b="1" dirty="0" smtClean="0">
                <a:solidFill>
                  <a:srgbClr val="FF0000"/>
                </a:solidFill>
              </a:rPr>
              <a:t>г</a:t>
            </a:r>
            <a:r>
              <a:rPr lang="bg-BG" altLang="bg-BG" sz="2400" b="1" dirty="0" smtClean="0">
                <a:solidFill>
                  <a:srgbClr val="FF0000"/>
                </a:solidFill>
              </a:rPr>
              <a:t>. </a:t>
            </a:r>
            <a:r>
              <a:rPr lang="bg-BG" altLang="bg-BG" sz="2400" b="1" dirty="0" smtClean="0">
                <a:solidFill>
                  <a:schemeClr val="accent6"/>
                </a:solidFill>
              </a:rPr>
              <a:t>на сайта на училището </a:t>
            </a:r>
            <a:r>
              <a:rPr lang="en-US" altLang="bg-BG" sz="2400" b="1" dirty="0">
                <a:solidFill>
                  <a:schemeClr val="accent6"/>
                </a:solidFill>
                <a:hlinkClick r:id="rId2"/>
              </a:rPr>
              <a:t>http://www.ou-dtalev.info</a:t>
            </a:r>
            <a:r>
              <a:rPr lang="en-US" altLang="bg-BG" sz="2400" b="1" dirty="0" smtClean="0">
                <a:solidFill>
                  <a:schemeClr val="accent6"/>
                </a:solidFill>
                <a:hlinkClick r:id="rId2"/>
              </a:rPr>
              <a:t>/</a:t>
            </a:r>
            <a:r>
              <a:rPr lang="bg-BG" altLang="bg-BG" sz="2400" b="1" dirty="0" smtClean="0">
                <a:solidFill>
                  <a:schemeClr val="accent6"/>
                </a:solidFill>
              </a:rPr>
              <a:t>, раздел Прием </a:t>
            </a:r>
            <a:r>
              <a:rPr lang="en-US" altLang="bg-BG" sz="2400" b="1" dirty="0" smtClean="0">
                <a:solidFill>
                  <a:schemeClr val="accent6"/>
                </a:solidFill>
              </a:rPr>
              <a:t>I </a:t>
            </a:r>
            <a:r>
              <a:rPr lang="bg-BG" altLang="bg-BG" sz="2400" b="1" dirty="0" smtClean="0">
                <a:solidFill>
                  <a:schemeClr val="accent6"/>
                </a:solidFill>
              </a:rPr>
              <a:t>клас</a:t>
            </a:r>
            <a:endParaRPr lang="bg-BG" altLang="bg-BG" sz="2400" b="1" dirty="0" smtClean="0">
              <a:solidFill>
                <a:schemeClr val="accent6"/>
              </a:solidFill>
            </a:endParaRPr>
          </a:p>
          <a:p>
            <a:pPr marL="0" indent="0" algn="just" eaLnBrk="1" hangingPunct="1">
              <a:buNone/>
            </a:pPr>
            <a:endParaRPr lang="bg-BG" altLang="bg-BG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/>
          <a:lstStyle/>
          <a:p>
            <a:pPr eaLnBrk="1" hangingPunct="1"/>
            <a:r>
              <a:rPr lang="bg-BG" altLang="bg-BG" sz="2400" b="1" dirty="0" smtClean="0"/>
              <a:t>Важно</a:t>
            </a:r>
            <a:r>
              <a:rPr lang="bg-BG" altLang="bg-BG" sz="2400" b="1" dirty="0" smtClean="0"/>
              <a:t>!</a:t>
            </a:r>
            <a:endParaRPr lang="bg-BG" altLang="bg-BG" sz="2400" b="1" dirty="0" smtClean="0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81075"/>
            <a:ext cx="8229600" cy="43926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bg-BG" altLang="bg-BG" sz="2400" dirty="0"/>
              <a:t>Ще получите информационна бланка </a:t>
            </a:r>
            <a:r>
              <a:rPr lang="bg-BG" altLang="bg-BG" sz="2400" dirty="0" smtClean="0"/>
              <a:t>за покупка </a:t>
            </a:r>
            <a:r>
              <a:rPr lang="bg-BG" altLang="bg-BG" sz="2400" dirty="0" smtClean="0"/>
              <a:t>униформа </a:t>
            </a:r>
            <a:r>
              <a:rPr lang="bg-BG" altLang="bg-BG" sz="2400" dirty="0" smtClean="0"/>
              <a:t>от </a:t>
            </a:r>
            <a:r>
              <a:rPr lang="bg-BG" altLang="bg-BG" sz="2400" dirty="0" smtClean="0"/>
              <a:t>м</a:t>
            </a:r>
            <a:r>
              <a:rPr lang="bg-BG" sz="2400" dirty="0" smtClean="0"/>
              <a:t>агазин:</a:t>
            </a:r>
            <a:endParaRPr lang="bg-BG" sz="2400" dirty="0"/>
          </a:p>
          <a:p>
            <a:pPr marL="0" indent="0">
              <a:buNone/>
            </a:pPr>
            <a:r>
              <a:rPr lang="en-US" sz="2400" b="1" dirty="0" err="1"/>
              <a:t>FORest</a:t>
            </a:r>
            <a:r>
              <a:rPr lang="en-US" sz="2400" b="1" dirty="0"/>
              <a:t> SCHOOL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bg-BG" altLang="bg-BG" sz="2400" dirty="0" smtClean="0"/>
              <a:t>Адрес: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ТЦ „ГРАНД“ етаж 3</a:t>
            </a:r>
            <a:br>
              <a:rPr lang="ru-RU" sz="2400" dirty="0"/>
            </a:br>
            <a:r>
              <a:rPr lang="ru-RU" sz="2400" dirty="0"/>
              <a:t>ул. „Капитан Райчо“ 56</a:t>
            </a:r>
            <a:br>
              <a:rPr lang="ru-RU" sz="2400" dirty="0"/>
            </a:br>
            <a:r>
              <a:rPr lang="ru-RU" sz="2400" dirty="0"/>
              <a:t>тел. 0895 661 906</a:t>
            </a:r>
            <a:r>
              <a:rPr lang="bg-BG" altLang="bg-BG" sz="2400" dirty="0" smtClean="0"/>
              <a:t>    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endParaRPr lang="bg-BG" altLang="bg-BG" sz="2400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r>
              <a:rPr lang="bg-BG" altLang="bg-BG" sz="2400" dirty="0" smtClean="0"/>
              <a:t>Ще получите информационна бланка при записване в </a:t>
            </a:r>
            <a:r>
              <a:rPr lang="bg-BG" altLang="bg-BG" sz="2400" dirty="0" smtClean="0"/>
              <a:t>училище за необходимите ученически пособия за </a:t>
            </a:r>
            <a:r>
              <a:rPr lang="en-US" altLang="bg-BG" sz="2400" dirty="0" smtClean="0"/>
              <a:t>I</a:t>
            </a:r>
            <a:r>
              <a:rPr lang="bg-BG" altLang="bg-BG" sz="2400" dirty="0" smtClean="0"/>
              <a:t> клас.</a:t>
            </a:r>
            <a:endParaRPr lang="bg-BG" altLang="bg-BG" sz="2400" dirty="0" smtClean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ü"/>
              <a:defRPr/>
            </a:pPr>
            <a:endParaRPr lang="bg-BG" altLang="bg-BG" sz="1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endParaRPr lang="bg-BG" altLang="bg-BG" dirty="0" smtClean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bg-BG" altLang="bg-BG" sz="2800" dirty="0" smtClean="0"/>
              <a:t>Не пропускайте в началото на септември да</a:t>
            </a: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bg-BG" altLang="bg-BG" sz="2800" dirty="0" smtClean="0"/>
              <a:t> проверите на сайта на училището</a:t>
            </a: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bg-BG" altLang="bg-BG" sz="2800" dirty="0" smtClean="0"/>
              <a:t> </a:t>
            </a:r>
            <a:r>
              <a:rPr lang="en-US" altLang="bg-BG" sz="2800" dirty="0" smtClean="0">
                <a:hlinkClick r:id="rId2"/>
              </a:rPr>
              <a:t>www.ou-dtalev.info</a:t>
            </a:r>
            <a:r>
              <a:rPr lang="en-US" altLang="bg-BG" sz="2800" dirty="0" smtClean="0"/>
              <a:t> </a:t>
            </a:r>
            <a:endParaRPr lang="bg-BG" altLang="bg-BG" sz="2800" dirty="0" smtClean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bg-BG" altLang="bg-BG" sz="2800" dirty="0" smtClean="0"/>
              <a:t>Актуални новини за </a:t>
            </a:r>
            <a:r>
              <a:rPr lang="bg-BG" altLang="bg-BG" sz="2800" dirty="0" smtClean="0"/>
              <a:t> </a:t>
            </a:r>
            <a:r>
              <a:rPr lang="bg-BG" altLang="bg-BG" sz="2800" dirty="0" smtClean="0"/>
              <a:t>на учебната година</a:t>
            </a:r>
            <a:r>
              <a:rPr lang="en-US" altLang="bg-BG" sz="2800" dirty="0" smtClean="0"/>
              <a:t>.</a:t>
            </a:r>
            <a:endParaRPr lang="bg-BG" altLang="bg-BG" sz="2800" dirty="0" smtClean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bg-BG" sz="2800" dirty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bg-BG" sz="2800" dirty="0" smtClean="0"/>
              <a:t>Благодарим, че избрахте нас!</a:t>
            </a:r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endParaRPr lang="bg-BG" sz="2800" dirty="0" smtClean="0"/>
          </a:p>
          <a:p>
            <a:pPr marL="0" indent="0" algn="ctr" eaLnBrk="1" hangingPunct="1">
              <a:lnSpc>
                <a:spcPct val="80000"/>
              </a:lnSpc>
              <a:buNone/>
              <a:defRPr/>
            </a:pPr>
            <a:r>
              <a:rPr lang="bg-BG" sz="2800" dirty="0"/>
              <a:t>о</a:t>
            </a:r>
            <a:r>
              <a:rPr lang="bg-BG" sz="2800" dirty="0" smtClean="0"/>
              <a:t>т екипа на ОУ „Димитър Талев“</a:t>
            </a:r>
            <a:endParaRPr lang="bg-BG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692</TotalTime>
  <Words>357</Words>
  <Application>Microsoft Office PowerPoint</Application>
  <PresentationFormat>On-screen Show (4:3)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Wingdings</vt:lpstr>
      <vt:lpstr>Diseño predeterminado</vt:lpstr>
      <vt:lpstr>ЗАПИСВАНЕ В I КЛАС Необходими документи:</vt:lpstr>
      <vt:lpstr>PowerPoint Presentation</vt:lpstr>
      <vt:lpstr>ВАЖНИ СРОКОВЕ:</vt:lpstr>
      <vt:lpstr>PowerPoint Presentation</vt:lpstr>
      <vt:lpstr>Документи, които се попълват на място</vt:lpstr>
      <vt:lpstr>Последващи срокове:</vt:lpstr>
      <vt:lpstr>Важно!</vt:lpstr>
      <vt:lpstr>PowerPoint Presentation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user</cp:lastModifiedBy>
  <cp:revision>58</cp:revision>
  <cp:lastPrinted>2019-06-05T05:13:55Z</cp:lastPrinted>
  <dcterms:created xsi:type="dcterms:W3CDTF">2011-09-08T16:54:32Z</dcterms:created>
  <dcterms:modified xsi:type="dcterms:W3CDTF">2021-06-11T12:39:07Z</dcterms:modified>
</cp:coreProperties>
</file>