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546" y="-10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3105" y="802298"/>
            <a:ext cx="8561747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3106" y="3531204"/>
            <a:ext cx="8561746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3BF71-38B7-8642-BFCE-EDAE9BD0CBAF}" type="datetimeFigureOut">
              <a:rPr lang="en-US" smtClean="0"/>
              <a:t>18-Mar-20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93105" y="329307"/>
            <a:ext cx="4897310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334637" y="798973"/>
            <a:ext cx="0" cy="2544756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804251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1CDE-9BE7-C544-8ACB-7077DFC4270F}" type="datetimeFigureOut">
              <a:rPr lang="en-US" smtClean="0"/>
              <a:t>18-Mar-20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280879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813" y="1756130"/>
            <a:ext cx="8562580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3806195"/>
            <a:ext cx="854999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BA285-9698-1B45-8319-D90A8C63F150}" type="datetimeFigureOut">
              <a:rPr lang="en-US" smtClean="0"/>
              <a:t>18-Mar-20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284510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5184260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889"/>
            <a:ext cx="9520157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34695" y="2010878"/>
            <a:ext cx="4608576" cy="343814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54793" y="2017343"/>
            <a:ext cx="4604130" cy="344152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6CD42-43FF-B740-998F-DCC3802C4CE3}" type="datetimeFigureOut">
              <a:rPr lang="en-US" smtClean="0"/>
              <a:t>18-Mar-20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3314548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5" y="804163"/>
            <a:ext cx="9520157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5" y="2019549"/>
            <a:ext cx="460857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4695" y="2824269"/>
            <a:ext cx="4608576" cy="26444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4791" y="2023003"/>
            <a:ext cx="4608576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4792" y="2821491"/>
            <a:ext cx="4608576" cy="263737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0FFBD-2EE4-8547-BBAE-A1AC91C8D77E}" type="datetimeFigureOut">
              <a:rPr lang="en-US" smtClean="0"/>
              <a:t>18-Mar-20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1009655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A2352-D7AC-F242-9256-A4477BCBF354}" type="datetimeFigureOut">
              <a:rPr lang="en-US" smtClean="0"/>
              <a:t>18-Mar-20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806788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CFC6A-9AE6-404D-9FDD-168B477B9C90}" type="datetimeFigureOut">
              <a:rPr lang="en-US" smtClean="0"/>
              <a:t>18-Mar-20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156910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42" y="798973"/>
            <a:ext cx="3183128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205491"/>
            <a:ext cx="3184989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FCDFD-B4CF-A241-8D71-E814B10BEAF4}" type="datetimeFigureOut">
              <a:rPr lang="en-US" smtClean="0"/>
              <a:t>18-Mar-20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371687" y="798973"/>
            <a:ext cx="0" cy="2247117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183971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bg2">
                    <a:lumMod val="10000"/>
                  </a:schemeClr>
                </a:gs>
                <a:gs pos="100000">
                  <a:schemeClr val="bg2">
                    <a:lumMod val="10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prstMaterial="matte">
              <a:bevelT w="133350" h="50800" prst="divo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694" y="1129513"/>
            <a:ext cx="544784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4695" y="3145992"/>
            <a:ext cx="544003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534695" y="5469856"/>
            <a:ext cx="5440038" cy="320123"/>
          </a:xfrm>
        </p:spPr>
        <p:txBody>
          <a:bodyPr/>
          <a:lstStyle>
            <a:lvl1pPr algn="l">
              <a:defRPr/>
            </a:lvl1pPr>
          </a:lstStyle>
          <a:p>
            <a:fld id="{26A7B589-FD4B-7E46-869A-CBADC5FC564E}" type="datetimeFigureOut">
              <a:rPr lang="en-US" smtClean="0"/>
              <a:t>18-Mar-20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34910" y="318640"/>
            <a:ext cx="5453475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71687" y="798973"/>
            <a:ext cx="0" cy="2161124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6793149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B025CB-9D18-264E-A945-2D020344C9DA}" type="datetimeFigureOut">
              <a:rPr lang="en-US" smtClean="0"/>
              <a:t>18-Mar-20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71687" y="798973"/>
            <a:ext cx="0" cy="1067168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2198953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883863"/>
            <a:ext cx="1615742" cy="45749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34694" y="883863"/>
            <a:ext cx="7738807" cy="45749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EFB6C-7E96-8F41-8872-189CA1C59F84}" type="datetimeFigureOut">
              <a:rPr lang="en-US" smtClean="0"/>
              <a:t>18-Mar-20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9439111" y="719272"/>
            <a:ext cx="1615742" cy="0"/>
          </a:xfrm>
          <a:prstGeom prst="line">
            <a:avLst/>
          </a:prstGeom>
          <a:ln w="38100" cmpd="sng">
            <a:solidFill>
              <a:schemeClr val="accent1"/>
            </a:solidFill>
            <a:prstDash val="solid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86466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015732"/>
            <a:ext cx="12192000" cy="4118829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/>
          <a:srcRect t="2769" b="-2769"/>
          <a:stretch/>
        </p:blipFill>
        <p:spPr>
          <a:xfrm>
            <a:off x="0" y="6135624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4696" y="804519"/>
            <a:ext cx="9520158" cy="10492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4696" y="2015732"/>
            <a:ext cx="9520158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8A92E-5FF9-8143-81B3-CCB531513398}" type="datetimeFigureOut">
              <a:rPr lang="en-US" smtClean="0"/>
              <a:t>18-Mar-20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34695" y="329307"/>
            <a:ext cx="5855719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1705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9725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sh dir="u"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0175" y="390525"/>
            <a:ext cx="9952675" cy="32766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bg-BG" sz="3600" b="1" dirty="0"/>
              <a:t/>
            </a:r>
            <a:br>
              <a:rPr lang="bg-BG" sz="3600" b="1" dirty="0"/>
            </a:br>
            <a:r>
              <a:rPr lang="bg-BG" sz="3600" b="1" dirty="0"/>
              <a:t/>
            </a:r>
            <a:br>
              <a:rPr lang="bg-BG" sz="3600" b="1" dirty="0"/>
            </a:br>
            <a:r>
              <a:rPr lang="bg-BG" sz="3600" b="1" dirty="0"/>
              <a:t/>
            </a:r>
            <a:br>
              <a:rPr lang="bg-BG" sz="3600" b="1" dirty="0"/>
            </a:br>
            <a:r>
              <a:rPr lang="bg-BG" sz="3600" b="1" dirty="0"/>
              <a:t/>
            </a:r>
            <a:br>
              <a:rPr lang="bg-BG" sz="3600" b="1" dirty="0"/>
            </a:br>
            <a:r>
              <a:rPr lang="bg-BG" sz="3600" b="1" dirty="0"/>
              <a:t/>
            </a:r>
            <a:br>
              <a:rPr lang="bg-BG" sz="3600" b="1" dirty="0"/>
            </a:br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600" b="1" dirty="0"/>
              <a:t/>
            </a:r>
            <a:br>
              <a:rPr lang="bg-BG" sz="3600" b="1" dirty="0"/>
            </a:br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600" b="1" dirty="0"/>
              <a:t/>
            </a:r>
            <a:br>
              <a:rPr lang="bg-BG" sz="3600" b="1" dirty="0"/>
            </a:br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600" b="1" dirty="0"/>
              <a:t/>
            </a:r>
            <a:br>
              <a:rPr lang="bg-BG" sz="3600" b="1" dirty="0"/>
            </a:br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600" b="1" dirty="0"/>
              <a:t/>
            </a:r>
            <a:br>
              <a:rPr lang="bg-BG" sz="3600" b="1" dirty="0"/>
            </a:br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600" b="1" dirty="0"/>
              <a:t/>
            </a:r>
            <a:br>
              <a:rPr lang="bg-BG" sz="3600" b="1" dirty="0"/>
            </a:br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600" b="1" dirty="0"/>
              <a:t/>
            </a:r>
            <a:br>
              <a:rPr lang="bg-BG" sz="3600" b="1" dirty="0"/>
            </a:br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600" b="1" dirty="0"/>
              <a:t/>
            </a:r>
            <a:br>
              <a:rPr lang="bg-BG" sz="3600" b="1" dirty="0"/>
            </a:br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600" b="1" dirty="0"/>
              <a:t/>
            </a:r>
            <a:br>
              <a:rPr lang="bg-BG" sz="3600" b="1" dirty="0"/>
            </a:br>
            <a:r>
              <a:rPr lang="bg-BG" sz="3600" b="1" dirty="0" smtClean="0"/>
              <a:t/>
            </a:r>
            <a:br>
              <a:rPr lang="bg-BG" sz="3600" b="1" dirty="0" smtClean="0"/>
            </a:br>
            <a:r>
              <a:rPr lang="bg-BG" sz="3600" b="1" dirty="0"/>
              <a:t/>
            </a:r>
            <a:br>
              <a:rPr lang="bg-BG" sz="3600" b="1" dirty="0"/>
            </a:br>
            <a:r>
              <a:rPr lang="bg-BG" sz="4000" b="1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МЕРКИ </a:t>
            </a:r>
            <a:r>
              <a:rPr lang="bg-BG" sz="4000" b="1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ЗА ПРЕДПАЗВАНЕ ОТ КОРОНАВИРУС (COVID-19)</a:t>
            </a:r>
            <a:r>
              <a:rPr lang="en-US" sz="40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en-US" sz="4000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bg-BG" dirty="0"/>
              <a:t>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464" y="2590481"/>
            <a:ext cx="4998167" cy="281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467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6000">
        <p:push dir="u"/>
      </p:transition>
    </mc:Choice>
    <mc:Fallback>
      <p:transition spd="slow" advTm="6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2100" y="304800"/>
            <a:ext cx="9728049" cy="19431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bg-BG" sz="2200" dirty="0" smtClean="0"/>
              <a:t/>
            </a:r>
            <a:br>
              <a:rPr lang="bg-BG" sz="2200" dirty="0" smtClean="0"/>
            </a:br>
            <a:r>
              <a:rPr lang="bg-BG" sz="22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Коронавирус </a:t>
            </a:r>
            <a:r>
              <a:rPr lang="bg-BG" sz="2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(COVID-19) е респираторен вирус, който се предава по въздушно-капков път, при пипане на заразени повърхности или директно по пътя ръка-нос, ръка-очи, ръка-уста, ръка-ръка, но само ако ръката на здравия е имала контакт с болен.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/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</a:br>
            <a:endParaRPr lang="en-US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8949" y="2004411"/>
            <a:ext cx="6277173" cy="353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94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11000">
        <p:push dir="u"/>
      </p:transition>
    </mc:Choice>
    <mc:Fallback>
      <p:transition spd="slow" advTm="11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4142" y="164106"/>
            <a:ext cx="9520157" cy="1059305"/>
          </a:xfrm>
        </p:spPr>
        <p:txBody>
          <a:bodyPr/>
          <a:lstStyle/>
          <a:p>
            <a:r>
              <a:rPr lang="bg-BG" b="1" dirty="0">
                <a:solidFill>
                  <a:srgbClr val="FF0000"/>
                </a:solidFill>
                <a:latin typeface="Arial Black" panose="020B0A04020102020204" pitchFamily="34" charset="0"/>
              </a:rPr>
              <a:t>П</a:t>
            </a:r>
            <a:r>
              <a:rPr lang="bg-BG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ревантивни </a:t>
            </a:r>
            <a:r>
              <a:rPr lang="bg-BG" b="1" dirty="0">
                <a:solidFill>
                  <a:srgbClr val="FF0000"/>
                </a:solidFill>
                <a:latin typeface="Arial Black" panose="020B0A04020102020204" pitchFamily="34" charset="0"/>
              </a:rPr>
              <a:t>мерки за предпазване от </a:t>
            </a:r>
            <a:r>
              <a:rPr lang="bg-BG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заразяване</a:t>
            </a:r>
            <a:endParaRPr lang="en-US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64142" y="1485900"/>
            <a:ext cx="4608576" cy="402797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bg-BG" dirty="0">
                <a:solidFill>
                  <a:srgbClr val="FF0000"/>
                </a:solidFill>
                <a:latin typeface="Arial Narrow" panose="020B0606020202030204" pitchFamily="34" charset="0"/>
              </a:rPr>
              <a:t>И</a:t>
            </a:r>
            <a:r>
              <a:rPr lang="bg-B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збягване </a:t>
            </a:r>
            <a:r>
              <a:rPr lang="bg-BG" dirty="0">
                <a:solidFill>
                  <a:srgbClr val="FF0000"/>
                </a:solidFill>
                <a:latin typeface="Arial Narrow" panose="020B0606020202030204" pitchFamily="34" charset="0"/>
              </a:rPr>
              <a:t>на контакт с болни хора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, особено на такива с кашлица и/или повишена 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температура.</a:t>
            </a:r>
            <a:endParaRPr lang="en-US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lvl="0"/>
            <a:r>
              <a:rPr lang="bg-BG" dirty="0">
                <a:solidFill>
                  <a:srgbClr val="FF0000"/>
                </a:solidFill>
                <a:latin typeface="Arial Narrow" panose="020B0606020202030204" pitchFamily="34" charset="0"/>
              </a:rPr>
              <a:t>И</a:t>
            </a:r>
            <a:r>
              <a:rPr lang="bg-B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збягване </a:t>
            </a:r>
            <a:r>
              <a:rPr lang="bg-BG" dirty="0">
                <a:solidFill>
                  <a:srgbClr val="FF0000"/>
                </a:solidFill>
                <a:latin typeface="Arial Narrow" panose="020B0606020202030204" pitchFamily="34" charset="0"/>
              </a:rPr>
              <a:t>на контакт с животни, 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техните екскременти или 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изпражнения.</a:t>
            </a:r>
          </a:p>
          <a:p>
            <a:pPr lvl="0"/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Избягване на места със </a:t>
            </a:r>
            <a:r>
              <a:rPr lang="bg-B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струпване на хора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.</a:t>
            </a:r>
          </a:p>
          <a:p>
            <a:pPr lvl="0"/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Не излагайте членовете на семейството си на контакт със </a:t>
            </a:r>
            <a:r>
              <a:rPr lang="bg-B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замърсени дрехи и обувки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. </a:t>
            </a:r>
            <a:endParaRPr lang="en-US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lvl="0"/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К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атегорично 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се препоръчва се </a:t>
            </a:r>
            <a:r>
              <a:rPr lang="bg-BG" dirty="0">
                <a:solidFill>
                  <a:srgbClr val="FF0000"/>
                </a:solidFill>
                <a:latin typeface="Arial Narrow" panose="020B0606020202030204" pitchFamily="34" charset="0"/>
              </a:rPr>
              <a:t>да не се пътува 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до други страни с установени случаи на корона 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вирус.</a:t>
            </a:r>
            <a:endParaRPr lang="en-US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4221" y="1485900"/>
            <a:ext cx="4915652" cy="4886325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bg-BG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При </a:t>
            </a:r>
            <a:r>
              <a:rPr lang="bg-BG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излизане от вкъщи  носете ръкавици 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и не ги сваляйте докато сте в обществен транспорт и на публични места. </a:t>
            </a:r>
            <a:endParaRPr lang="bg-BG" dirty="0" smtClean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bg-BG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Бъдете </a:t>
            </a:r>
            <a:r>
              <a:rPr lang="bg-BG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внимателни с дръжките на вратите. 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При възможност отваряйте или затваряйте с лакътя си. Носете ръкавици, когато натискате дръжката или мийте ръцете си веднага след това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.</a:t>
            </a:r>
            <a:r>
              <a:rPr lang="bg-BG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endParaRPr lang="bg-BG" b="1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bg-BG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Мийте и дезинфикцирайте работните площи и оборудването 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поне веднъж 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дневно.</a:t>
            </a:r>
            <a:endParaRPr lang="bg-BG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bg-BG" b="1" u="sng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Да </a:t>
            </a:r>
            <a:r>
              <a:rPr lang="bg-BG" b="1" u="sng" dirty="0">
                <a:solidFill>
                  <a:srgbClr val="FF0000"/>
                </a:solidFill>
                <a:latin typeface="Arial Narrow" panose="020B0606020202030204" pitchFamily="34" charset="0"/>
              </a:rPr>
              <a:t>се избягва допир на очите, носа и устата с немити ръце!</a:t>
            </a:r>
            <a:endParaRPr lang="en-US" u="sng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lvl="0"/>
            <a:endParaRPr lang="bg-BG" dirty="0" smtClean="0"/>
          </a:p>
          <a:p>
            <a:pPr lvl="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523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25000">
        <p:push dir="u"/>
      </p:transition>
    </mc:Choice>
    <mc:Fallback>
      <p:transition spd="slow" advTm="25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4694" y="480750"/>
            <a:ext cx="9520157" cy="1059305"/>
          </a:xfrm>
        </p:spPr>
        <p:txBody>
          <a:bodyPr/>
          <a:lstStyle/>
          <a:p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Хигиена на ръцете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9445" y="1807714"/>
            <a:ext cx="4608576" cy="3438144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bg-BG" sz="23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Ръцете </a:t>
            </a:r>
            <a:r>
              <a:rPr lang="bg-BG" sz="23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трябва да се мият често и обилно със сапун и вода за </a:t>
            </a:r>
            <a:r>
              <a:rPr lang="bg-BG" sz="2300" b="1" u="sn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най-малко 20 </a:t>
            </a:r>
            <a:r>
              <a:rPr lang="bg-BG" sz="2300" b="1" u="sn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секунди</a:t>
            </a:r>
          </a:p>
          <a:p>
            <a:pPr lvl="0"/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И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змиване 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на ръцете със сапун и вода 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- след 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кихане и кашляне, при грижа за 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болен; 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преди, по време и след приготвяне на 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храна; 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преди 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хранене; след 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използване 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на тоалетна. </a:t>
            </a:r>
          </a:p>
          <a:p>
            <a:pPr lvl="0"/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Ако 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сапун и вода не са налични, може да се използва дезинфекциращ препарат за ръце на алкохолна основа с поне 60 % 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алкохол.</a:t>
            </a:r>
            <a:endParaRPr lang="en-US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endParaRPr lang="en-US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6695" y="1398485"/>
            <a:ext cx="4604130" cy="3441520"/>
          </a:xfrm>
        </p:spPr>
        <p:txBody>
          <a:bodyPr>
            <a:normAutofit fontScale="85000" lnSpcReduction="10000"/>
          </a:bodyPr>
          <a:lstStyle/>
          <a:p>
            <a:r>
              <a:rPr lang="bg-BG" sz="2800" b="1" dirty="0">
                <a:solidFill>
                  <a:srgbClr val="FF0000"/>
                </a:solidFill>
                <a:latin typeface="Arial Narrow" panose="020B0606020202030204" pitchFamily="34" charset="0"/>
              </a:rPr>
              <a:t>М</a:t>
            </a:r>
            <a:r>
              <a:rPr lang="bg-BG" sz="2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иенето </a:t>
            </a:r>
            <a:r>
              <a:rPr lang="bg-BG" sz="2800" b="1" dirty="0">
                <a:solidFill>
                  <a:srgbClr val="FF0000"/>
                </a:solidFill>
                <a:latin typeface="Arial Narrow" panose="020B0606020202030204" pitchFamily="34" charset="0"/>
              </a:rPr>
              <a:t>и дезинфекцията на ръцете е ключът към предпазване от инфекцията</a:t>
            </a:r>
            <a:endParaRPr lang="en-US" sz="2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1447" y="3119245"/>
            <a:ext cx="3714627" cy="2217176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14641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16000">
        <p:push dir="u"/>
      </p:transition>
    </mc:Choice>
    <mc:Fallback>
      <p:transition spd="slow" advTm="16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Хигиена на храната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И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зползване 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на различни ножове и дъски за рязане на сурово месо и преработени 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храни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.</a:t>
            </a:r>
            <a:endParaRPr lang="bg-BG" dirty="0" smtClean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lvl="0"/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М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иене 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на ръцете веднага след пипане на сурово месо и преди докосване на преработени 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храни.</a:t>
            </a:r>
            <a:endParaRPr lang="en-US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lvl="0"/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К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онсумирайте месо и яйца след 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преминала достатъчна термична 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обработка.</a:t>
            </a:r>
            <a:endParaRPr lang="en-US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lvl="0"/>
            <a:endParaRPr lang="en-US" dirty="0"/>
          </a:p>
          <a:p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56475" y="3524250"/>
            <a:ext cx="2800350" cy="16287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6475" y="1538287"/>
            <a:ext cx="28003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647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16000">
        <p:push dir="u"/>
      </p:transition>
    </mc:Choice>
    <mc:Fallback>
      <p:transition spd="slow" advTm="16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Маски за лицева защита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bg-BG" sz="3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rPr>
              <a:t>При слагане на маска да се поставя така, че да покрива устата и носа. </a:t>
            </a:r>
          </a:p>
          <a:p>
            <a:r>
              <a:rPr lang="bg-BG" sz="32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ea typeface="+mj-ea"/>
                <a:cs typeface="+mj-cs"/>
              </a:rPr>
              <a:t>Веднага изхвърлете маската за еднократна употреба, след като я  свалите и измийте ръцете си.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  <a:ea typeface="+mj-ea"/>
              <a:cs typeface="+mj-cs"/>
            </a:endParaRPr>
          </a:p>
          <a:p>
            <a:pPr lvl="0"/>
            <a:endParaRPr lang="en-US" dirty="0">
              <a:latin typeface="HoloLens MDL2 Assets" panose="050A0102010101010101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51102" y="2138958"/>
            <a:ext cx="4603750" cy="258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318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13000">
        <p:push dir="u"/>
      </p:transition>
    </mc:Choice>
    <mc:Fallback>
      <p:transition spd="slow" advTm="13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При </a:t>
            </a: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въпроси, свързани с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коронавируса:</a:t>
            </a:r>
            <a:endParaRPr lang="en-US" sz="2800" b="1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34696" y="2425307"/>
            <a:ext cx="9520158" cy="3450613"/>
          </a:xfrm>
        </p:spPr>
        <p:txBody>
          <a:bodyPr>
            <a:normAutofit/>
          </a:bodyPr>
          <a:lstStyle/>
          <a:p>
            <a:r>
              <a:rPr lang="bg-BG" dirty="0" smtClean="0">
                <a:solidFill>
                  <a:schemeClr val="accent5">
                    <a:lumMod val="75000"/>
                  </a:schemeClr>
                </a:solidFill>
              </a:rPr>
              <a:t>Т</a:t>
            </a:r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</a:rPr>
              <a:t>елефонна </a:t>
            </a:r>
            <a:r>
              <a:rPr lang="bg-BG" b="1" dirty="0">
                <a:solidFill>
                  <a:schemeClr val="accent5">
                    <a:lumMod val="75000"/>
                  </a:schemeClr>
                </a:solidFill>
              </a:rPr>
              <a:t>линия към </a:t>
            </a:r>
            <a:r>
              <a:rPr lang="bg-BG" b="1" dirty="0">
                <a:solidFill>
                  <a:schemeClr val="accent6">
                    <a:lumMod val="50000"/>
                  </a:schemeClr>
                </a:solidFill>
              </a:rPr>
              <a:t>Министерство на здравеопазването</a:t>
            </a:r>
            <a:r>
              <a:rPr lang="bg-BG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</a:rPr>
              <a:t>: </a:t>
            </a:r>
          </a:p>
          <a:p>
            <a:pPr marL="0" indent="0">
              <a:buNone/>
            </a:pPr>
            <a:r>
              <a:rPr lang="bg-BG" sz="2400" b="1" i="1" dirty="0" smtClean="0">
                <a:solidFill>
                  <a:srgbClr val="FF0000"/>
                </a:solidFill>
              </a:rPr>
              <a:t>02 </a:t>
            </a:r>
            <a:r>
              <a:rPr lang="bg-BG" sz="2400" b="1" i="1" dirty="0">
                <a:solidFill>
                  <a:srgbClr val="FF0000"/>
                </a:solidFill>
              </a:rPr>
              <a:t>807 87 57</a:t>
            </a:r>
            <a:r>
              <a:rPr lang="bg-BG" sz="2400" i="1" dirty="0">
                <a:solidFill>
                  <a:srgbClr val="FF0000"/>
                </a:solidFill>
              </a:rPr>
              <a:t> </a:t>
            </a:r>
            <a:r>
              <a:rPr lang="bg-BG" dirty="0">
                <a:solidFill>
                  <a:schemeClr val="accent5">
                    <a:lumMod val="75000"/>
                  </a:schemeClr>
                </a:solidFill>
              </a:rPr>
              <a:t>от понеделник до петък от 08:30 часа до 17:00 часа</a:t>
            </a:r>
            <a:r>
              <a:rPr lang="bg-BG" dirty="0" smtClean="0">
                <a:solidFill>
                  <a:schemeClr val="accent5">
                    <a:lumMod val="75000"/>
                  </a:schemeClr>
                </a:solidFill>
              </a:rPr>
              <a:t>.</a:t>
            </a:r>
            <a:r>
              <a:rPr lang="bg-BG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bg-BG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bg-BG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bg-BG" b="1" dirty="0" err="1">
                <a:solidFill>
                  <a:schemeClr val="accent5">
                    <a:lumMod val="75000"/>
                  </a:schemeClr>
                </a:solidFill>
              </a:rPr>
              <a:t>С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</a:rPr>
              <a:t>ъвместна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гореща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телефонна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</a:rPr>
              <a:t>линия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</a:rPr>
              <a:t>на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</a:rPr>
              <a:t>община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accent6">
                    <a:lumMod val="50000"/>
                  </a:schemeClr>
                </a:solidFill>
              </a:rPr>
              <a:t>Пловдив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 и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БЧК-</a:t>
            </a:r>
            <a:r>
              <a:rPr lang="en-US" b="1" dirty="0" err="1" smtClean="0">
                <a:solidFill>
                  <a:schemeClr val="accent6">
                    <a:lumMod val="50000"/>
                  </a:schemeClr>
                </a:solidFill>
              </a:rPr>
              <a:t>Пловдив</a:t>
            </a:r>
            <a:r>
              <a:rPr lang="bg-BG" b="1" dirty="0" smtClean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en-US" sz="2400" b="1" i="1" dirty="0" smtClean="0">
                <a:solidFill>
                  <a:srgbClr val="FF0000"/>
                </a:solidFill>
              </a:rPr>
              <a:t>070041744</a:t>
            </a:r>
            <a:endParaRPr lang="bg-BG" sz="2400" b="1" i="1" dirty="0" smtClean="0">
              <a:solidFill>
                <a:srgbClr val="FF0000"/>
              </a:solidFill>
            </a:endParaRPr>
          </a:p>
          <a:p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870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12000">
        <p:push dir="u"/>
      </p:transition>
    </mc:Choice>
    <mc:Fallback>
      <p:transition spd="slow" advTm="12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39842" y="1314450"/>
            <a:ext cx="8744843" cy="2228850"/>
          </a:xfrm>
        </p:spPr>
        <p:txBody>
          <a:bodyPr>
            <a:normAutofit fontScale="90000"/>
          </a:bodyPr>
          <a:lstStyle/>
          <a:p>
            <a:r>
              <a:rPr lang="bg-BG" b="1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Препоръки и насоки от </a:t>
            </a:r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Световната здравна организация </a:t>
            </a:r>
            <a:r>
              <a:rPr lang="bg-BG" b="1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за предприемане на предпазни мерки: </a:t>
            </a:r>
            <a:r>
              <a:rPr lang="bg-BG" b="1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bg-BG" b="1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en-US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</a:br>
            <a:endParaRPr lang="en-US" dirty="0">
              <a:solidFill>
                <a:schemeClr val="accent5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534695" y="3025145"/>
            <a:ext cx="8549990" cy="2080255"/>
          </a:xfrm>
        </p:spPr>
        <p:txBody>
          <a:bodyPr>
            <a:noAutofit/>
          </a:bodyPr>
          <a:lstStyle/>
          <a:p>
            <a:pPr>
              <a:lnSpc>
                <a:spcPct val="210000"/>
              </a:lnSpc>
            </a:pPr>
            <a:r>
              <a:rPr lang="bg-BG" sz="2000" b="1" dirty="0">
                <a:solidFill>
                  <a:srgbClr val="FF0000"/>
                </a:solidFill>
              </a:rPr>
              <a:t>https://www.who.int/emergencies/diseases/novel-coronavirus-2019 </a:t>
            </a:r>
            <a:r>
              <a:rPr lang="en-US" sz="2000" dirty="0">
                <a:solidFill>
                  <a:srgbClr val="FF0000"/>
                </a:solidFill>
              </a:rPr>
              <a:t/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bg-BG" sz="2000" b="1" dirty="0">
                <a:solidFill>
                  <a:srgbClr val="FF0000"/>
                </a:solidFill>
              </a:rPr>
              <a:t>https://www.epi-win.com/  </a:t>
            </a:r>
            <a:r>
              <a:rPr lang="en-US" sz="2000" dirty="0">
                <a:solidFill>
                  <a:srgbClr val="FF0000"/>
                </a:solidFill>
              </a:rPr>
              <a:t/>
            </a:r>
            <a:br>
              <a:rPr lang="en-US" sz="2000" dirty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962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12000">
        <p:push dir="u"/>
      </p:transition>
    </mc:Choice>
    <mc:Fallback>
      <p:transition spd="slow" advTm="12000">
        <p:push dir="u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EDEBE7"/>
      </a:lt2>
      <a:accent1>
        <a:srgbClr val="5FA534"/>
      </a:accent1>
      <a:accent2>
        <a:srgbClr val="DCAB34"/>
      </a:accent2>
      <a:accent3>
        <a:srgbClr val="D26D23"/>
      </a:accent3>
      <a:accent4>
        <a:srgbClr val="972323"/>
      </a:accent4>
      <a:accent5>
        <a:srgbClr val="236797"/>
      </a:accent5>
      <a:accent6>
        <a:srgbClr val="2FB6C6"/>
      </a:accent6>
      <a:hlink>
        <a:srgbClr val="8FC639"/>
      </a:hlink>
      <a:folHlink>
        <a:srgbClr val="E7C272"/>
      </a:folHlink>
    </a:clrScheme>
    <a:fontScheme name="Gallery">
      <a:majorFont>
        <a:latin typeface="Palatino Linotype" panose="020405020505050303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AC464412-510E-4F2B-8947-A0DDBD02899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1339</TotalTime>
  <Words>376</Words>
  <Application>Microsoft Office PowerPoint</Application>
  <PresentationFormat>Widescreen</PresentationFormat>
  <Paragraphs>32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 Black</vt:lpstr>
      <vt:lpstr>Arial Narrow</vt:lpstr>
      <vt:lpstr>HoloLens MDL2 Assets</vt:lpstr>
      <vt:lpstr>Palatino Linotype</vt:lpstr>
      <vt:lpstr>Gallery</vt:lpstr>
      <vt:lpstr>                        МЕРКИ ЗА ПРЕДПАЗВАНЕ ОТ КОРОНАВИРУС (COVID-19)   </vt:lpstr>
      <vt:lpstr>   Коронавирус (COVID-19) е респираторен вирус, който се предава по въздушно-капков път, при пипане на заразени повърхности или директно по пътя ръка-нос, ръка-очи, ръка-уста, ръка-ръка, но само ако ръката на здравия е имала контакт с болен. </vt:lpstr>
      <vt:lpstr>Превантивни мерки за предпазване от заразяване</vt:lpstr>
      <vt:lpstr>Хигиена на ръцете</vt:lpstr>
      <vt:lpstr>Хигиена на храната</vt:lpstr>
      <vt:lpstr>Маски за лицева защита</vt:lpstr>
      <vt:lpstr>При въпроси, свързани с коронавируса:</vt:lpstr>
      <vt:lpstr>Препоръки и насоки от Световната здравна организация за предприемане на предпазни мерки: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МЕРКИ ЗА ПРЕДПАЗВАНЕ ОТ КОРОНАВИРУС (COVID-19)   </dc:title>
  <dc:creator>Windows User</dc:creator>
  <cp:lastModifiedBy>Windows User</cp:lastModifiedBy>
  <cp:revision>72</cp:revision>
  <dcterms:created xsi:type="dcterms:W3CDTF">2020-03-18T14:56:44Z</dcterms:created>
  <dcterms:modified xsi:type="dcterms:W3CDTF">2020-03-19T13:16:20Z</dcterms:modified>
</cp:coreProperties>
</file>